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5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52.xml" ContentType="application/vnd.openxmlformats-officedocument.presentationml.notesSlide+xml"/>
  <Override PartName="/ppt/notesSlides/notesSlide47.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39.xml" ContentType="application/vnd.openxmlformats-officedocument.presentationml.notesSlide+xml"/>
  <Override PartName="/ppt/notesSlides/notesSlide46.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0"/>
  </p:notesMasterIdLst>
  <p:handoutMasterIdLst>
    <p:handoutMasterId r:id="rId61"/>
  </p:handoutMasterIdLst>
  <p:sldIdLst>
    <p:sldId id="566" r:id="rId2"/>
    <p:sldId id="568" r:id="rId3"/>
    <p:sldId id="569" r:id="rId4"/>
    <p:sldId id="570" r:id="rId5"/>
    <p:sldId id="571" r:id="rId6"/>
    <p:sldId id="572" r:id="rId7"/>
    <p:sldId id="573" r:id="rId8"/>
    <p:sldId id="574" r:id="rId9"/>
    <p:sldId id="575" r:id="rId10"/>
    <p:sldId id="576" r:id="rId11"/>
    <p:sldId id="577" r:id="rId12"/>
    <p:sldId id="578" r:id="rId13"/>
    <p:sldId id="579" r:id="rId14"/>
    <p:sldId id="580" r:id="rId15"/>
    <p:sldId id="581" r:id="rId16"/>
    <p:sldId id="582" r:id="rId17"/>
    <p:sldId id="583" r:id="rId18"/>
    <p:sldId id="584" r:id="rId19"/>
    <p:sldId id="585" r:id="rId20"/>
    <p:sldId id="586" r:id="rId21"/>
    <p:sldId id="587" r:id="rId22"/>
    <p:sldId id="588" r:id="rId23"/>
    <p:sldId id="589" r:id="rId24"/>
    <p:sldId id="590" r:id="rId25"/>
    <p:sldId id="591" r:id="rId26"/>
    <p:sldId id="592" r:id="rId27"/>
    <p:sldId id="593" r:id="rId28"/>
    <p:sldId id="594" r:id="rId29"/>
    <p:sldId id="595" r:id="rId30"/>
    <p:sldId id="596" r:id="rId31"/>
    <p:sldId id="597" r:id="rId32"/>
    <p:sldId id="598" r:id="rId33"/>
    <p:sldId id="599" r:id="rId34"/>
    <p:sldId id="600" r:id="rId35"/>
    <p:sldId id="601" r:id="rId36"/>
    <p:sldId id="603" r:id="rId37"/>
    <p:sldId id="604" r:id="rId38"/>
    <p:sldId id="605" r:id="rId39"/>
    <p:sldId id="606" r:id="rId40"/>
    <p:sldId id="624" r:id="rId41"/>
    <p:sldId id="607" r:id="rId42"/>
    <p:sldId id="608" r:id="rId43"/>
    <p:sldId id="609" r:id="rId44"/>
    <p:sldId id="610" r:id="rId45"/>
    <p:sldId id="611" r:id="rId46"/>
    <p:sldId id="612" r:id="rId47"/>
    <p:sldId id="613" r:id="rId48"/>
    <p:sldId id="614" r:id="rId49"/>
    <p:sldId id="615" r:id="rId50"/>
    <p:sldId id="616" r:id="rId51"/>
    <p:sldId id="617" r:id="rId52"/>
    <p:sldId id="618" r:id="rId53"/>
    <p:sldId id="619" r:id="rId54"/>
    <p:sldId id="620" r:id="rId55"/>
    <p:sldId id="621" r:id="rId56"/>
    <p:sldId id="622" r:id="rId57"/>
    <p:sldId id="623" r:id="rId58"/>
    <p:sldId id="538" r:id="rId59"/>
  </p:sldIdLst>
  <p:sldSz cx="9144000" cy="6858000" type="screen4x3"/>
  <p:notesSz cx="6858000" cy="9144000"/>
  <p:defaultTextStyle>
    <a:defPPr>
      <a:defRPr lang="en-US"/>
    </a:defPPr>
    <a:lvl1pPr algn="l" rtl="0" fontAlgn="base">
      <a:spcBef>
        <a:spcPct val="0"/>
      </a:spcBef>
      <a:spcAft>
        <a:spcPct val="0"/>
      </a:spcAft>
      <a:defRPr sz="1600" kern="1200">
        <a:solidFill>
          <a:schemeClr val="tx1"/>
        </a:solidFill>
        <a:latin typeface="Verdana" pitchFamily="34" charset="0"/>
        <a:ea typeface="+mn-ea"/>
        <a:cs typeface="+mn-cs"/>
      </a:defRPr>
    </a:lvl1pPr>
    <a:lvl2pPr marL="457200" algn="l" rtl="0" fontAlgn="base">
      <a:spcBef>
        <a:spcPct val="0"/>
      </a:spcBef>
      <a:spcAft>
        <a:spcPct val="0"/>
      </a:spcAft>
      <a:defRPr sz="1600" kern="1200">
        <a:solidFill>
          <a:schemeClr val="tx1"/>
        </a:solidFill>
        <a:latin typeface="Verdana" pitchFamily="34" charset="0"/>
        <a:ea typeface="+mn-ea"/>
        <a:cs typeface="+mn-cs"/>
      </a:defRPr>
    </a:lvl2pPr>
    <a:lvl3pPr marL="914400" algn="l" rtl="0" fontAlgn="base">
      <a:spcBef>
        <a:spcPct val="0"/>
      </a:spcBef>
      <a:spcAft>
        <a:spcPct val="0"/>
      </a:spcAft>
      <a:defRPr sz="1600" kern="1200">
        <a:solidFill>
          <a:schemeClr val="tx1"/>
        </a:solidFill>
        <a:latin typeface="Verdana" pitchFamily="34" charset="0"/>
        <a:ea typeface="+mn-ea"/>
        <a:cs typeface="+mn-cs"/>
      </a:defRPr>
    </a:lvl3pPr>
    <a:lvl4pPr marL="1371600" algn="l" rtl="0" fontAlgn="base">
      <a:spcBef>
        <a:spcPct val="0"/>
      </a:spcBef>
      <a:spcAft>
        <a:spcPct val="0"/>
      </a:spcAft>
      <a:defRPr sz="1600" kern="1200">
        <a:solidFill>
          <a:schemeClr val="tx1"/>
        </a:solidFill>
        <a:latin typeface="Verdana" pitchFamily="34" charset="0"/>
        <a:ea typeface="+mn-ea"/>
        <a:cs typeface="+mn-cs"/>
      </a:defRPr>
    </a:lvl4pPr>
    <a:lvl5pPr marL="1828800" algn="l" rtl="0" fontAlgn="base">
      <a:spcBef>
        <a:spcPct val="0"/>
      </a:spcBef>
      <a:spcAft>
        <a:spcPct val="0"/>
      </a:spcAft>
      <a:defRPr sz="1600" kern="1200">
        <a:solidFill>
          <a:schemeClr val="tx1"/>
        </a:solidFill>
        <a:latin typeface="Verdana" pitchFamily="34" charset="0"/>
        <a:ea typeface="+mn-ea"/>
        <a:cs typeface="+mn-cs"/>
      </a:defRPr>
    </a:lvl5pPr>
    <a:lvl6pPr marL="2286000" algn="l" defTabSz="914400" rtl="0" eaLnBrk="1" latinLnBrk="0" hangingPunct="1">
      <a:defRPr sz="1600" kern="1200">
        <a:solidFill>
          <a:schemeClr val="tx1"/>
        </a:solidFill>
        <a:latin typeface="Verdana" pitchFamily="34" charset="0"/>
        <a:ea typeface="+mn-ea"/>
        <a:cs typeface="+mn-cs"/>
      </a:defRPr>
    </a:lvl6pPr>
    <a:lvl7pPr marL="2743200" algn="l" defTabSz="914400" rtl="0" eaLnBrk="1" latinLnBrk="0" hangingPunct="1">
      <a:defRPr sz="1600" kern="1200">
        <a:solidFill>
          <a:schemeClr val="tx1"/>
        </a:solidFill>
        <a:latin typeface="Verdana" pitchFamily="34" charset="0"/>
        <a:ea typeface="+mn-ea"/>
        <a:cs typeface="+mn-cs"/>
      </a:defRPr>
    </a:lvl7pPr>
    <a:lvl8pPr marL="3200400" algn="l" defTabSz="914400" rtl="0" eaLnBrk="1" latinLnBrk="0" hangingPunct="1">
      <a:defRPr sz="1600" kern="1200">
        <a:solidFill>
          <a:schemeClr val="tx1"/>
        </a:solidFill>
        <a:latin typeface="Verdana" pitchFamily="34" charset="0"/>
        <a:ea typeface="+mn-ea"/>
        <a:cs typeface="+mn-cs"/>
      </a:defRPr>
    </a:lvl8pPr>
    <a:lvl9pPr marL="3657600" algn="l" defTabSz="914400" rtl="0" eaLnBrk="1" latinLnBrk="0" hangingPunct="1">
      <a:defRPr sz="1600" kern="1200">
        <a:solidFill>
          <a:schemeClr val="tx1"/>
        </a:solidFill>
        <a:latin typeface="Verdana"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80"/>
    <a:srgbClr val="000066"/>
    <a:srgbClr val="000099"/>
    <a:srgbClr val="0000FF"/>
    <a:srgbClr val="FFFF00"/>
    <a:srgbClr val="FFCC66"/>
    <a:srgbClr val="FF9900"/>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84"/>
    <p:restoredTop sz="78135" autoAdjust="0"/>
  </p:normalViewPr>
  <p:slideViewPr>
    <p:cSldViewPr>
      <p:cViewPr varScale="1">
        <p:scale>
          <a:sx n="86" d="100"/>
          <a:sy n="86" d="100"/>
        </p:scale>
        <p:origin x="2088"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9456"/>
    </p:cViewPr>
  </p:sorterViewPr>
  <p:notesViewPr>
    <p:cSldViewPr>
      <p:cViewPr varScale="1">
        <p:scale>
          <a:sx n="84" d="100"/>
          <a:sy n="84" d="100"/>
        </p:scale>
        <p:origin x="3132"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68"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customXml" Target="../customXml/item1.xml"/><Relationship Id="rId5" Type="http://schemas.openxmlformats.org/officeDocument/2006/relationships/slide" Target="slides/slide4.xml"/><Relationship Id="rId61" Type="http://schemas.openxmlformats.org/officeDocument/2006/relationships/handoutMaster" Target="handoutMasters/handout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customXml" Target="../customXml/item2.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pPr>
              <a:defRPr/>
            </a:pPr>
            <a:endParaRPr lang="en-US" dirty="0">
              <a:latin typeface="Arial" panose="020B0604020202020204" pitchFamily="34" charset="0"/>
            </a:endParaRPr>
          </a:p>
        </p:txBody>
      </p:sp>
      <p:sp>
        <p:nvSpPr>
          <p:cNvPr id="31747"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pPr>
              <a:defRPr/>
            </a:pPr>
            <a:endParaRPr lang="en-US" dirty="0">
              <a:latin typeface="Arial" panose="020B0604020202020204" pitchFamily="34" charset="0"/>
            </a:endParaRPr>
          </a:p>
        </p:txBody>
      </p:sp>
      <p:sp>
        <p:nvSpPr>
          <p:cNvPr id="31748"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pPr>
              <a:defRPr/>
            </a:pPr>
            <a:endParaRPr lang="en-US" dirty="0">
              <a:latin typeface="Arial" panose="020B0604020202020204" pitchFamily="34" charset="0"/>
            </a:endParaRPr>
          </a:p>
        </p:txBody>
      </p:sp>
      <p:sp>
        <p:nvSpPr>
          <p:cNvPr id="31749"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pPr>
              <a:defRPr/>
            </a:pPr>
            <a:fld id="{37C27BC0-8C83-44A3-81E0-45528917B0E0}" type="slidenum">
              <a:rPr lang="en-US">
                <a:latin typeface="Arial" panose="020B0604020202020204" pitchFamily="34" charset="0"/>
              </a:rPr>
              <a:pPr>
                <a:defRPr/>
              </a:pPr>
              <a:t>‹#›</a:t>
            </a:fld>
            <a:endParaRPr lang="en-US" dirty="0">
              <a:latin typeface="Arial" panose="020B0604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096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dirty="0"/>
              <a:t>Key Message: </a:t>
            </a:r>
          </a:p>
          <a:p>
            <a:pPr lvl="0"/>
            <a:r>
              <a:rPr lang="en-US" noProof="0" dirty="0"/>
              <a:t>Est. Presentation Time:    minute(s)</a:t>
            </a:r>
          </a:p>
          <a:p>
            <a:pPr lvl="0"/>
            <a:r>
              <a:rPr lang="en-US" noProof="0" dirty="0"/>
              <a:t>Explanation of Cues/Builds: </a:t>
            </a:r>
          </a:p>
          <a:p>
            <a:pPr lvl="0"/>
            <a:r>
              <a:rPr lang="en-US" noProof="0" dirty="0"/>
              <a:t>Suggested Comments: </a:t>
            </a:r>
          </a:p>
          <a:p>
            <a:pPr lvl="0"/>
            <a:r>
              <a:rPr lang="en-US" noProof="0" dirty="0"/>
              <a:t>Suggested Questions: </a:t>
            </a:r>
          </a:p>
          <a:p>
            <a:pPr lvl="0"/>
            <a:r>
              <a:rPr lang="en-US" noProof="0" dirty="0"/>
              <a:t>Additional Information: </a:t>
            </a:r>
          </a:p>
          <a:p>
            <a:pPr lvl="0"/>
            <a:r>
              <a:rPr lang="en-US" noProof="0" dirty="0"/>
              <a:t>Possible Problems: None</a:t>
            </a:r>
          </a:p>
        </p:txBody>
      </p:sp>
      <p:sp>
        <p:nvSpPr>
          <p:cNvPr id="4096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anose="020B0604020202020204" pitchFamily="34" charset="0"/>
              </a:defRPr>
            </a:lvl1pPr>
          </a:lstStyle>
          <a:p>
            <a:pPr>
              <a:defRPr/>
            </a:pPr>
            <a:fld id="{D3AA1005-96A5-4CE0-97A3-E1B7A70FFA11}" type="slidenum">
              <a:rPr lang="en-US" smtClean="0"/>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742950" indent="-285750" algn="l" rtl="0" eaLnBrk="0" fontAlgn="base" hangingPunct="0">
      <a:spcBef>
        <a:spcPct val="30000"/>
      </a:spcBef>
      <a:spcAft>
        <a:spcPct val="0"/>
      </a:spcAft>
      <a:defRPr sz="1200" kern="1200">
        <a:solidFill>
          <a:schemeClr val="tx1"/>
        </a:solidFill>
        <a:latin typeface="Verdana" pitchFamily="34" charset="0"/>
        <a:ea typeface="+mn-ea"/>
        <a:cs typeface="+mn-cs"/>
      </a:defRPr>
    </a:lvl2pPr>
    <a:lvl3pPr marL="1143000" indent="-228600" algn="l" rtl="0" eaLnBrk="0" fontAlgn="base" hangingPunct="0">
      <a:spcBef>
        <a:spcPct val="30000"/>
      </a:spcBef>
      <a:spcAft>
        <a:spcPct val="0"/>
      </a:spcAft>
      <a:defRPr sz="1200" kern="1200">
        <a:solidFill>
          <a:schemeClr val="tx1"/>
        </a:solidFill>
        <a:latin typeface="Verdana" pitchFamily="34" charset="0"/>
        <a:ea typeface="+mn-ea"/>
        <a:cs typeface="+mn-cs"/>
      </a:defRPr>
    </a:lvl3pPr>
    <a:lvl4pPr marL="1600200" indent="-228600" algn="l" rtl="0" eaLnBrk="0" fontAlgn="base" hangingPunct="0">
      <a:spcBef>
        <a:spcPct val="30000"/>
      </a:spcBef>
      <a:spcAft>
        <a:spcPct val="0"/>
      </a:spcAft>
      <a:defRPr sz="1200" kern="1200">
        <a:solidFill>
          <a:schemeClr val="tx1"/>
        </a:solidFill>
        <a:latin typeface="Verdana" pitchFamily="34" charset="0"/>
        <a:ea typeface="+mn-ea"/>
        <a:cs typeface="+mn-cs"/>
      </a:defRPr>
    </a:lvl4pPr>
    <a:lvl5pPr marL="2057400" indent="-228600" algn="l" rtl="0" eaLnBrk="0" fontAlgn="base" hangingPunct="0">
      <a:spcBef>
        <a:spcPct val="30000"/>
      </a:spcBef>
      <a:spcAft>
        <a:spcPct val="0"/>
      </a:spcAft>
      <a:defRPr sz="1200" kern="1200">
        <a:solidFill>
          <a:schemeClr val="tx1"/>
        </a:solidFill>
        <a:latin typeface="Verdana"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4294967295"/>
          </p:nvPr>
        </p:nvSpPr>
        <p:spPr bwMode="auto">
          <a:xfrm>
            <a:off x="3884613" y="8685213"/>
            <a:ext cx="2971800" cy="457200"/>
          </a:xfrm>
          <a:prstGeom prst="rect">
            <a:avLst/>
          </a:prstGeom>
          <a:noFill/>
          <a:ln>
            <a:miter lim="800000"/>
            <a:headEnd/>
            <a:tailEnd/>
          </a:ln>
        </p:spPr>
        <p:txBody>
          <a:bodyPr/>
          <a:lstStyle/>
          <a:p>
            <a:fld id="{BDDB975D-CE38-4717-A7CB-ABB3FC5B4D69}" type="slidenum">
              <a:rPr lang="en-US"/>
              <a:pPr/>
              <a:t>1</a:t>
            </a:fld>
            <a:endParaRPr lang="en-US" dirty="0"/>
          </a:p>
        </p:txBody>
      </p:sp>
      <p:sp>
        <p:nvSpPr>
          <p:cNvPr id="139267" name="Rectangle 2"/>
          <p:cNvSpPr>
            <a:spLocks noGrp="1" noRot="1" noChangeAspect="1" noChangeArrowheads="1" noTextEdit="1"/>
          </p:cNvSpPr>
          <p:nvPr>
            <p:ph type="sldImg"/>
          </p:nvPr>
        </p:nvSpPr>
        <p:spPr>
          <a:xfrm>
            <a:off x="1108075" y="654050"/>
            <a:ext cx="4646613" cy="3484563"/>
          </a:xfrm>
          <a:ln/>
        </p:spPr>
      </p:sp>
      <p:sp>
        <p:nvSpPr>
          <p:cNvPr id="139268" name="Rectangle 3"/>
          <p:cNvSpPr>
            <a:spLocks noGrp="1" noChangeArrowheads="1"/>
          </p:cNvSpPr>
          <p:nvPr>
            <p:ph type="body" idx="1"/>
          </p:nvPr>
        </p:nvSpPr>
        <p:spPr>
          <a:xfrm>
            <a:off x="609600" y="4356100"/>
            <a:ext cx="5638800" cy="4138613"/>
          </a:xfrm>
          <a:noFill/>
          <a:ln/>
        </p:spPr>
        <p:txBody>
          <a:bodyPr/>
          <a:lstStyle/>
          <a:p>
            <a:pPr eaLnBrk="1" hangingPunct="1"/>
            <a:r>
              <a:rPr lang="en-US" b="1" dirty="0">
                <a:cs typeface="Arial" charset="0"/>
              </a:rPr>
              <a:t>Key Message: </a:t>
            </a:r>
            <a:r>
              <a:rPr lang="en-US" dirty="0">
                <a:cs typeface="Arial" charset="0"/>
              </a:rPr>
              <a:t>Course opening</a:t>
            </a:r>
            <a:endParaRPr lang="en-US" b="1" dirty="0">
              <a:cs typeface="Arial" charset="0"/>
            </a:endParaRPr>
          </a:p>
          <a:p>
            <a:pPr eaLnBrk="1" hangingPunct="1"/>
            <a:r>
              <a:rPr lang="en-US" b="1" dirty="0">
                <a:cs typeface="Arial" charset="0"/>
              </a:rPr>
              <a:t>Est. Presentation Time: </a:t>
            </a:r>
            <a:r>
              <a:rPr lang="en-US" dirty="0">
                <a:cs typeface="Arial" charset="0"/>
              </a:rPr>
              <a:t>As needed</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Let’s introduce Positive Protection!</a:t>
            </a:r>
          </a:p>
          <a:p>
            <a:pPr eaLnBrk="1" hangingPunct="1"/>
            <a:r>
              <a:rPr lang="en-US" b="1" dirty="0">
                <a:cs typeface="Arial" charset="0"/>
              </a:rPr>
              <a:t>Suggested Questions: </a:t>
            </a:r>
            <a:r>
              <a:rPr lang="en-US" dirty="0">
                <a:cs typeface="Arial" charset="0"/>
              </a:rPr>
              <a:t>None</a:t>
            </a:r>
            <a:endParaRPr lang="en-US" b="1" dirty="0">
              <a:cs typeface="Arial" charset="0"/>
            </a:endParaRPr>
          </a:p>
          <a:p>
            <a:pPr eaLnBrk="1" hangingPunct="1"/>
            <a:r>
              <a:rPr lang="en-US" b="1" dirty="0">
                <a:cs typeface="Arial" charset="0"/>
              </a:rPr>
              <a:t>Additional Information: </a:t>
            </a:r>
            <a:r>
              <a:rPr lang="en-US" dirty="0">
                <a:cs typeface="Arial" charset="0"/>
              </a:rPr>
              <a:t>None</a:t>
            </a:r>
            <a:endParaRPr lang="en-US" b="1" dirty="0">
              <a:cs typeface="Arial" charset="0"/>
            </a:endParaRPr>
          </a:p>
          <a:p>
            <a:pPr eaLnBrk="1" hangingPunct="1"/>
            <a:r>
              <a:rPr lang="en-US" b="1" dirty="0">
                <a:cs typeface="Arial" charset="0"/>
              </a:rPr>
              <a:t>Possible Problems: </a:t>
            </a:r>
            <a:r>
              <a:rPr lang="en-US" dirty="0">
                <a:cs typeface="Arial" charset="0"/>
              </a:rPr>
              <a:t>None</a:t>
            </a:r>
          </a:p>
          <a:p>
            <a:pPr eaLnBrk="1" hangingPunct="1"/>
            <a:endParaRPr lang="en-US" sz="1800" dirty="0">
              <a:cs typeface="Arial" charset="0"/>
            </a:endParaRPr>
          </a:p>
        </p:txBody>
      </p:sp>
    </p:spTree>
    <p:extLst>
      <p:ext uri="{BB962C8B-B14F-4D97-AF65-F5344CB8AC3E}">
        <p14:creationId xmlns:p14="http://schemas.microsoft.com/office/powerpoint/2010/main" val="22104299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xfrm>
            <a:off x="3884613" y="8685213"/>
            <a:ext cx="2971800" cy="457200"/>
          </a:xfrm>
          <a:prstGeom prst="rect">
            <a:avLst/>
          </a:prstGeom>
          <a:noFill/>
        </p:spPr>
        <p:txBody>
          <a:bodyPr/>
          <a:lstStyle/>
          <a:p>
            <a:fld id="{362E046C-3C6A-44B6-9D78-4C6E461D33EE}" type="slidenum">
              <a:rPr lang="en-US" smtClean="0"/>
              <a:pPr/>
              <a:t>10</a:t>
            </a:fld>
            <a:endParaRPr lang="en-US" dirty="0"/>
          </a:p>
        </p:txBody>
      </p:sp>
      <p:sp>
        <p:nvSpPr>
          <p:cNvPr id="119811" name="Rectangle 2"/>
          <p:cNvSpPr>
            <a:spLocks noGrp="1" noRot="1" noChangeAspect="1" noChangeArrowheads="1" noTextEdit="1"/>
          </p:cNvSpPr>
          <p:nvPr>
            <p:ph type="sldImg"/>
          </p:nvPr>
        </p:nvSpPr>
        <p:spPr>
          <a:xfrm>
            <a:off x="1146175" y="684213"/>
            <a:ext cx="4572000" cy="3430587"/>
          </a:xfrm>
          <a:solidFill>
            <a:srgbClr val="FFFFFF"/>
          </a:solidFill>
          <a:ln/>
        </p:spPr>
      </p:sp>
      <p:sp>
        <p:nvSpPr>
          <p:cNvPr id="119812" name="Rectangle 3"/>
          <p:cNvSpPr>
            <a:spLocks noGrp="1" noChangeArrowheads="1"/>
          </p:cNvSpPr>
          <p:nvPr>
            <p:ph type="body" idx="1"/>
          </p:nvPr>
        </p:nvSpPr>
        <p:spPr>
          <a:xfrm>
            <a:off x="914400" y="4343400"/>
            <a:ext cx="5029200" cy="4116388"/>
          </a:xfrm>
          <a:solidFill>
            <a:srgbClr val="FFFFFF"/>
          </a:solidFill>
          <a:ln>
            <a:noFill/>
          </a:ln>
        </p:spPr>
        <p:txBody>
          <a:bodyPr lIns="92135" tIns="46068" rIns="92135" bIns="46068"/>
          <a:lstStyle/>
          <a:p>
            <a:pPr eaLnBrk="1" hangingPunct="1"/>
            <a:r>
              <a:rPr lang="en-US" b="1" dirty="0"/>
              <a:t>Key Message: </a:t>
            </a:r>
            <a:r>
              <a:rPr lang="en-US" dirty="0"/>
              <a:t>Define “duration” as per the MUTCD</a:t>
            </a:r>
          </a:p>
          <a:p>
            <a:pPr eaLnBrk="1" hangingPunct="1"/>
            <a:r>
              <a:rPr lang="en-US" b="1" dirty="0"/>
              <a:t>Est. Presentation Time: </a:t>
            </a:r>
            <a:r>
              <a:rPr lang="en-US" dirty="0"/>
              <a:t>1-2 minute(s)</a:t>
            </a:r>
          </a:p>
          <a:p>
            <a:pPr eaLnBrk="1" hangingPunct="1"/>
            <a:r>
              <a:rPr lang="en-US" b="1" dirty="0"/>
              <a:t>Explanation of Cues/Builds: </a:t>
            </a:r>
            <a:r>
              <a:rPr lang="en-US" dirty="0"/>
              <a:t>None</a:t>
            </a:r>
          </a:p>
          <a:p>
            <a:pPr eaLnBrk="1" hangingPunct="1"/>
            <a:r>
              <a:rPr lang="en-US" b="1" dirty="0"/>
              <a:t>Suggested Comments: </a:t>
            </a:r>
            <a:r>
              <a:rPr lang="en-US" dirty="0"/>
              <a:t>The five MUTCD categories offer guidance and options to the designer of a TCP in how much traffic control is needed; what types of devices might be appropriate for one job but inappropriate for another. These</a:t>
            </a:r>
            <a:r>
              <a:rPr lang="en-US" baseline="0" dirty="0"/>
              <a:t> are the first two: Long-term and Intermediate term, along with their MUTCD definitions.</a:t>
            </a:r>
            <a:endParaRPr lang="en-US" dirty="0"/>
          </a:p>
          <a:p>
            <a:pPr eaLnBrk="1" hangingPunct="1"/>
            <a:r>
              <a:rPr lang="en-US" b="1" dirty="0"/>
              <a:t>Suggested Questions: </a:t>
            </a:r>
            <a:r>
              <a:rPr lang="en-US" dirty="0"/>
              <a:t>What is does “stationary” mean? The work space does not move!</a:t>
            </a:r>
            <a:endParaRPr lang="en-US" b="1" dirty="0"/>
          </a:p>
          <a:p>
            <a:pPr eaLnBrk="1" hangingPunct="1"/>
            <a:r>
              <a:rPr lang="en-US" b="1" dirty="0"/>
              <a:t>Additional Information: </a:t>
            </a:r>
            <a:r>
              <a:rPr lang="en-US" dirty="0"/>
              <a:t>Refer to MUTCD</a:t>
            </a:r>
            <a:r>
              <a:rPr lang="en-US" baseline="0" dirty="0"/>
              <a:t> 6G-2.</a:t>
            </a:r>
            <a:endParaRPr lang="en-US" dirty="0"/>
          </a:p>
          <a:p>
            <a:pPr eaLnBrk="1" hangingPunct="1"/>
            <a:r>
              <a:rPr lang="en-US" b="1" dirty="0"/>
              <a:t>Possible Problems: </a:t>
            </a:r>
            <a:r>
              <a:rPr lang="en-US" dirty="0"/>
              <a:t>These “durations” may vary by state. </a:t>
            </a:r>
            <a:r>
              <a:rPr lang="en-US" b="0" dirty="0"/>
              <a:t>Students</a:t>
            </a:r>
            <a:r>
              <a:rPr lang="en-US" b="0" baseline="0" dirty="0"/>
              <a:t> may not be familiar with the 5 categories of duration in the MUTCD. Be prepared to address the subject.</a:t>
            </a:r>
            <a:endParaRPr lang="en-US" dirty="0"/>
          </a:p>
        </p:txBody>
      </p:sp>
    </p:spTree>
    <p:extLst>
      <p:ext uri="{BB962C8B-B14F-4D97-AF65-F5344CB8AC3E}">
        <p14:creationId xmlns:p14="http://schemas.microsoft.com/office/powerpoint/2010/main" val="14142566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xfrm>
            <a:off x="3884613" y="8685213"/>
            <a:ext cx="2971800" cy="457200"/>
          </a:xfrm>
          <a:prstGeom prst="rect">
            <a:avLst/>
          </a:prstGeom>
          <a:noFill/>
        </p:spPr>
        <p:txBody>
          <a:bodyPr/>
          <a:lstStyle/>
          <a:p>
            <a:fld id="{362E046C-3C6A-44B6-9D78-4C6E461D33EE}" type="slidenum">
              <a:rPr lang="en-US" smtClean="0"/>
              <a:pPr/>
              <a:t>11</a:t>
            </a:fld>
            <a:endParaRPr lang="en-US" dirty="0"/>
          </a:p>
        </p:txBody>
      </p:sp>
      <p:sp>
        <p:nvSpPr>
          <p:cNvPr id="119811" name="Rectangle 2"/>
          <p:cNvSpPr>
            <a:spLocks noGrp="1" noRot="1" noChangeAspect="1" noChangeArrowheads="1" noTextEdit="1"/>
          </p:cNvSpPr>
          <p:nvPr>
            <p:ph type="sldImg"/>
          </p:nvPr>
        </p:nvSpPr>
        <p:spPr>
          <a:xfrm>
            <a:off x="1146175" y="684213"/>
            <a:ext cx="4572000" cy="3430587"/>
          </a:xfrm>
          <a:solidFill>
            <a:srgbClr val="FFFFFF"/>
          </a:solidFill>
          <a:ln/>
        </p:spPr>
      </p:sp>
      <p:sp>
        <p:nvSpPr>
          <p:cNvPr id="119812" name="Rectangle 3"/>
          <p:cNvSpPr>
            <a:spLocks noGrp="1" noChangeArrowheads="1"/>
          </p:cNvSpPr>
          <p:nvPr>
            <p:ph type="body" idx="1"/>
          </p:nvPr>
        </p:nvSpPr>
        <p:spPr>
          <a:xfrm>
            <a:off x="914400" y="4343400"/>
            <a:ext cx="5029200" cy="4116388"/>
          </a:xfrm>
          <a:solidFill>
            <a:srgbClr val="FFFFFF"/>
          </a:solidFill>
          <a:ln>
            <a:noFill/>
          </a:ln>
        </p:spPr>
        <p:txBody>
          <a:bodyPr lIns="92135" tIns="46068" rIns="92135" bIns="46068"/>
          <a:lstStyle/>
          <a:p>
            <a:pPr eaLnBrk="1" hangingPunct="1"/>
            <a:r>
              <a:rPr lang="en-US" b="1" dirty="0"/>
              <a:t>Key Message: </a:t>
            </a:r>
            <a:r>
              <a:rPr lang="en-US" dirty="0"/>
              <a:t>Define “duration” as per the MUTCD</a:t>
            </a:r>
          </a:p>
          <a:p>
            <a:pPr eaLnBrk="1" hangingPunct="1"/>
            <a:r>
              <a:rPr lang="en-US" b="1" dirty="0"/>
              <a:t>Est. Presentation Time: </a:t>
            </a:r>
            <a:r>
              <a:rPr lang="en-US" dirty="0"/>
              <a:t>1-2 minute(s)</a:t>
            </a:r>
          </a:p>
          <a:p>
            <a:pPr eaLnBrk="1" hangingPunct="1"/>
            <a:r>
              <a:rPr lang="en-US" b="1" dirty="0"/>
              <a:t>Explanation of Cues/Builds: </a:t>
            </a:r>
            <a:r>
              <a:rPr lang="en-US" dirty="0"/>
              <a:t>None</a:t>
            </a:r>
          </a:p>
          <a:p>
            <a:pPr eaLnBrk="1" hangingPunct="1"/>
            <a:r>
              <a:rPr lang="en-US" b="1" dirty="0"/>
              <a:t>Suggested Comments: </a:t>
            </a:r>
            <a:r>
              <a:rPr lang="en-US" dirty="0"/>
              <a:t>The five MUTCD categories offer guidance and options to the designer of a TCP in how much traffic control is needed; what types of devices might be appropriate for one job but inappropriate for another. These</a:t>
            </a:r>
            <a:r>
              <a:rPr lang="en-US" baseline="0" dirty="0"/>
              <a:t> are the first two: Long-term and Intermediate term, along with their MUTCD definitions.</a:t>
            </a:r>
            <a:endParaRPr lang="en-US" dirty="0"/>
          </a:p>
          <a:p>
            <a:pPr eaLnBrk="1" hangingPunct="1"/>
            <a:r>
              <a:rPr lang="en-US" b="1" dirty="0"/>
              <a:t>Suggested Questions: </a:t>
            </a:r>
            <a:r>
              <a:rPr lang="en-US" dirty="0"/>
              <a:t>What is does “stationary” mean? The work space does not move!</a:t>
            </a:r>
            <a:endParaRPr lang="en-US" b="1" dirty="0"/>
          </a:p>
          <a:p>
            <a:pPr eaLnBrk="1" hangingPunct="1"/>
            <a:r>
              <a:rPr lang="en-US" b="1" dirty="0"/>
              <a:t>Additional Information: </a:t>
            </a:r>
            <a:r>
              <a:rPr lang="en-US" dirty="0"/>
              <a:t>Refer to MUTCD</a:t>
            </a:r>
            <a:r>
              <a:rPr lang="en-US" baseline="0" dirty="0"/>
              <a:t> 6G-2.</a:t>
            </a:r>
            <a:endParaRPr lang="en-US" dirty="0"/>
          </a:p>
          <a:p>
            <a:pPr eaLnBrk="1" hangingPunct="1"/>
            <a:r>
              <a:rPr lang="en-US" b="1" dirty="0"/>
              <a:t>Possible Problems: </a:t>
            </a:r>
            <a:r>
              <a:rPr lang="en-US" dirty="0"/>
              <a:t>These “durations” may vary by state. </a:t>
            </a:r>
            <a:r>
              <a:rPr lang="en-US" b="0" dirty="0"/>
              <a:t>Students</a:t>
            </a:r>
            <a:r>
              <a:rPr lang="en-US" b="0" baseline="0" dirty="0"/>
              <a:t> may not be familiar with the 5 categories of duration in the MUTCD. Be prepared to address the subject.</a:t>
            </a:r>
            <a:endParaRPr lang="en-US" dirty="0"/>
          </a:p>
        </p:txBody>
      </p:sp>
    </p:spTree>
    <p:extLst>
      <p:ext uri="{BB962C8B-B14F-4D97-AF65-F5344CB8AC3E}">
        <p14:creationId xmlns:p14="http://schemas.microsoft.com/office/powerpoint/2010/main" val="38278049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a:t>
            </a:r>
            <a:r>
              <a:rPr lang="en-US" b="1" baseline="0" dirty="0"/>
              <a:t> </a:t>
            </a:r>
            <a:r>
              <a:rPr lang="en-US" b="0" baseline="0" dirty="0"/>
              <a:t>Discuss long-term projects</a:t>
            </a:r>
            <a:endParaRPr lang="en-US" b="0" dirty="0"/>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r>
              <a:rPr lang="en-US" b="1" dirty="0"/>
              <a:t>Suggested Comments:</a:t>
            </a:r>
            <a:r>
              <a:rPr lang="en-US" b="1" baseline="0" dirty="0"/>
              <a:t> </a:t>
            </a:r>
            <a:r>
              <a:rPr lang="en-US" i="0" dirty="0"/>
              <a:t>The MUTCD provides</a:t>
            </a:r>
            <a:r>
              <a:rPr lang="en-US" i="0" baseline="0" dirty="0"/>
              <a:t> guidance for long-term projects. It states that for long-term projects, </a:t>
            </a:r>
            <a:r>
              <a:rPr lang="en-US" i="0" dirty="0"/>
              <a:t>there is ample time to install and realize benefits from the full range of TTC procedures and devices that are available for use.</a:t>
            </a:r>
            <a:r>
              <a:rPr lang="en-US" i="0" baseline="0" dirty="0"/>
              <a:t> </a:t>
            </a:r>
            <a:r>
              <a:rPr lang="en-US" i="0" dirty="0"/>
              <a:t>Generally, larger channelizing devices, temporary roadways, and temporary traffic barriers are used.</a:t>
            </a:r>
            <a:endParaRPr lang="en-US" b="1" i="0" dirty="0"/>
          </a:p>
          <a:p>
            <a:pPr eaLnBrk="1" hangingPunct="1"/>
            <a:r>
              <a:rPr lang="en-US" b="1" dirty="0"/>
              <a:t>Suggested Questions: </a:t>
            </a:r>
            <a:r>
              <a:rPr lang="en-US" b="0" dirty="0"/>
              <a:t>What</a:t>
            </a:r>
            <a:r>
              <a:rPr lang="en-US" b="0" baseline="0" dirty="0"/>
              <a:t> is Guidance? Guidance are recommendations, or ‘should” conditions.</a:t>
            </a:r>
            <a:endParaRPr lang="en-US" dirty="0"/>
          </a:p>
          <a:p>
            <a:pPr eaLnBrk="1" hangingPunct="1"/>
            <a:r>
              <a:rPr lang="en-US" b="1" dirty="0"/>
              <a:t>Additional Information: </a:t>
            </a:r>
            <a:r>
              <a:rPr lang="en-US" dirty="0"/>
              <a:t>MUTCD Section 6G.</a:t>
            </a:r>
            <a:endParaRPr lang="en-US" b="1" dirty="0"/>
          </a:p>
          <a:p>
            <a:pPr eaLnBrk="1" hangingPunct="1"/>
            <a:r>
              <a:rPr lang="en-US" b="1" dirty="0"/>
              <a:t>Possible Problems: </a:t>
            </a:r>
            <a:r>
              <a:rPr lang="en-US" b="0" dirty="0"/>
              <a:t>None</a:t>
            </a:r>
            <a:endParaRPr lang="en-US" dirty="0"/>
          </a:p>
          <a:p>
            <a:endParaRPr lang="en-US"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12</a:t>
            </a:fld>
            <a:endParaRPr lang="en-US" dirty="0"/>
          </a:p>
        </p:txBody>
      </p:sp>
    </p:spTree>
    <p:extLst>
      <p:ext uri="{BB962C8B-B14F-4D97-AF65-F5344CB8AC3E}">
        <p14:creationId xmlns:p14="http://schemas.microsoft.com/office/powerpoint/2010/main" val="40045607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Illustrate a long-term project</a:t>
            </a:r>
          </a:p>
          <a:p>
            <a:pPr eaLnBrk="1" hangingPunct="1"/>
            <a:r>
              <a:rPr lang="en-US" b="1" dirty="0"/>
              <a:t>Est. Presentation Time: </a:t>
            </a:r>
            <a:r>
              <a:rPr lang="en-US" b="0" dirty="0"/>
              <a:t>Less</a:t>
            </a:r>
            <a:r>
              <a:rPr lang="en-US" b="0" baseline="0" dirty="0"/>
              <a:t> than 1</a:t>
            </a:r>
            <a:r>
              <a:rPr lang="en-US" dirty="0"/>
              <a:t> minute(s)</a:t>
            </a:r>
          </a:p>
          <a:p>
            <a:pPr eaLnBrk="1" hangingPunct="1"/>
            <a:r>
              <a:rPr lang="en-US" b="1" dirty="0"/>
              <a:t>Explanation of Cues/Builds: </a:t>
            </a:r>
            <a:r>
              <a:rPr lang="en-US" dirty="0"/>
              <a:t>None</a:t>
            </a:r>
          </a:p>
          <a:p>
            <a:r>
              <a:rPr lang="en-US" b="1" dirty="0"/>
              <a:t>Suggested Comments: </a:t>
            </a:r>
            <a:r>
              <a:rPr lang="en-US" dirty="0"/>
              <a:t>Here is</a:t>
            </a:r>
            <a:r>
              <a:rPr lang="en-US" baseline="0" dirty="0"/>
              <a:t> an examples of a long term project</a:t>
            </a:r>
            <a:r>
              <a:rPr lang="en-US" dirty="0"/>
              <a:t>. Over 3</a:t>
            </a:r>
            <a:r>
              <a:rPr lang="en-US" baseline="0" dirty="0"/>
              <a:t> days!</a:t>
            </a:r>
            <a:r>
              <a:rPr lang="en-US" dirty="0"/>
              <a:t> </a:t>
            </a:r>
            <a:r>
              <a:rPr lang="en-US" kern="1200" baseline="0" dirty="0">
                <a:solidFill>
                  <a:schemeClr val="tx1"/>
                </a:solidFill>
                <a:latin typeface="Arial" charset="0"/>
                <a:ea typeface="+mn-ea"/>
                <a:cs typeface="+mn-cs"/>
              </a:rPr>
              <a:t>At long-term stationary TTC zones, there is ample time to install and realize benefits from the full range of TTC procedures and devices that are available for use. On long-term projects, larger channelizing devices, temporary roadways, and temporary traffic barriers are typically feasible (there may be others).</a:t>
            </a:r>
            <a:endParaRPr lang="en-US" dirty="0"/>
          </a:p>
          <a:p>
            <a:pPr eaLnBrk="1" hangingPunct="1"/>
            <a:r>
              <a:rPr lang="en-US" b="1" dirty="0"/>
              <a:t>Suggested Questions: </a:t>
            </a:r>
            <a:r>
              <a:rPr lang="en-US" dirty="0"/>
              <a:t>Which characteristics do</a:t>
            </a:r>
            <a:r>
              <a:rPr lang="en-US" baseline="0" dirty="0"/>
              <a:t> long-term projects have? Day and night!</a:t>
            </a:r>
            <a:endParaRPr lang="en-US" b="1" dirty="0"/>
          </a:p>
          <a:p>
            <a:pPr eaLnBrk="1" hangingPunct="1"/>
            <a:r>
              <a:rPr lang="en-US" b="1" dirty="0"/>
              <a:t>Additional Information: </a:t>
            </a:r>
            <a:r>
              <a:rPr lang="en-US" dirty="0"/>
              <a:t>Photo is</a:t>
            </a:r>
            <a:r>
              <a:rPr lang="en-US" baseline="0" dirty="0"/>
              <a:t> I-495 in Virginia.</a:t>
            </a:r>
            <a:endParaRPr lang="en-US" dirty="0"/>
          </a:p>
          <a:p>
            <a:pPr eaLnBrk="1" hangingPunct="1"/>
            <a:r>
              <a:rPr lang="en-US" b="1" dirty="0"/>
              <a:t>Possible Problems: </a:t>
            </a:r>
            <a:r>
              <a:rPr lang="en-US" b="0" dirty="0"/>
              <a:t>Show</a:t>
            </a:r>
            <a:r>
              <a:rPr lang="en-US" b="0" baseline="0" dirty="0"/>
              <a:t> the photo quickly and move on. No need to discuss it or “pick” at it.</a:t>
            </a:r>
            <a:endParaRPr lang="en-US"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13</a:t>
            </a:fld>
            <a:endParaRPr lang="en-US" dirty="0"/>
          </a:p>
        </p:txBody>
      </p:sp>
    </p:spTree>
    <p:extLst>
      <p:ext uri="{BB962C8B-B14F-4D97-AF65-F5344CB8AC3E}">
        <p14:creationId xmlns:p14="http://schemas.microsoft.com/office/powerpoint/2010/main" val="7725371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Illustrate a long-term project</a:t>
            </a:r>
          </a:p>
          <a:p>
            <a:pPr eaLnBrk="1" hangingPunct="1"/>
            <a:r>
              <a:rPr lang="en-US" b="1" dirty="0"/>
              <a:t>Est. Presentation Time: </a:t>
            </a:r>
            <a:r>
              <a:rPr lang="en-US" b="0" dirty="0"/>
              <a:t>Less</a:t>
            </a:r>
            <a:r>
              <a:rPr lang="en-US" b="0" baseline="0" dirty="0"/>
              <a:t> than 1</a:t>
            </a:r>
            <a:r>
              <a:rPr lang="en-US" dirty="0"/>
              <a:t> minute(s)</a:t>
            </a:r>
          </a:p>
          <a:p>
            <a:pPr eaLnBrk="1" hangingPunct="1"/>
            <a:r>
              <a:rPr lang="en-US" b="1" dirty="0"/>
              <a:t>Explanation of Cues/Builds: </a:t>
            </a:r>
            <a:r>
              <a:rPr lang="en-US" dirty="0"/>
              <a:t>None</a:t>
            </a:r>
          </a:p>
          <a:p>
            <a:r>
              <a:rPr lang="en-US" b="1" dirty="0"/>
              <a:t>Suggested Comments: </a:t>
            </a:r>
            <a:r>
              <a:rPr lang="en-US" dirty="0"/>
              <a:t>Here is</a:t>
            </a:r>
            <a:r>
              <a:rPr lang="en-US" baseline="0" dirty="0"/>
              <a:t> another example of a long term project</a:t>
            </a:r>
            <a:r>
              <a:rPr lang="en-US" dirty="0"/>
              <a:t>. The duration of a project like this one warrants</a:t>
            </a:r>
            <a:r>
              <a:rPr lang="en-US" baseline="0" dirty="0"/>
              <a:t> the use of positive protection.</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Questions: </a:t>
            </a:r>
            <a:r>
              <a:rPr lang="en-US" dirty="0"/>
              <a:t>None</a:t>
            </a:r>
            <a:endParaRPr lang="en-US" b="1" dirty="0"/>
          </a:p>
          <a:p>
            <a:r>
              <a:rPr lang="en-US" b="1" dirty="0"/>
              <a:t>Additional Information: </a:t>
            </a:r>
            <a:r>
              <a:rPr lang="en-US" dirty="0"/>
              <a:t>Photo is</a:t>
            </a:r>
            <a:r>
              <a:rPr lang="en-US" baseline="0" dirty="0"/>
              <a:t> I-495 in Virginia.</a:t>
            </a:r>
            <a:endParaRPr lang="en-US" dirty="0"/>
          </a:p>
          <a:p>
            <a:pPr eaLnBrk="1" hangingPunct="1"/>
            <a:r>
              <a:rPr lang="en-US" b="1" dirty="0"/>
              <a:t>Possible Problems: </a:t>
            </a:r>
            <a:r>
              <a:rPr lang="en-US" b="0" dirty="0"/>
              <a:t>Show</a:t>
            </a:r>
            <a:r>
              <a:rPr lang="en-US" b="0" baseline="0" dirty="0"/>
              <a:t> the photo quickly and move on. No need to discuss it or “pick” at it.</a:t>
            </a:r>
            <a:endParaRPr lang="en-US"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14</a:t>
            </a:fld>
            <a:endParaRPr lang="en-US" dirty="0"/>
          </a:p>
        </p:txBody>
      </p:sp>
    </p:spTree>
    <p:extLst>
      <p:ext uri="{BB962C8B-B14F-4D97-AF65-F5344CB8AC3E}">
        <p14:creationId xmlns:p14="http://schemas.microsoft.com/office/powerpoint/2010/main" val="34155098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a:t>
            </a:r>
            <a:r>
              <a:rPr lang="en-US" b="1" baseline="0" dirty="0"/>
              <a:t> </a:t>
            </a:r>
            <a:r>
              <a:rPr lang="en-US" b="0" baseline="0" dirty="0"/>
              <a:t>Discuss long-term projects</a:t>
            </a:r>
            <a:endParaRPr lang="en-US" b="0" dirty="0"/>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Suggested Comments:</a:t>
            </a:r>
            <a:r>
              <a:rPr lang="en-US" b="1" baseline="0" dirty="0"/>
              <a:t> </a:t>
            </a:r>
            <a:r>
              <a:rPr lang="en-US" i="0" dirty="0"/>
              <a:t>Subpart K provides example of “two weeks or more”.</a:t>
            </a:r>
            <a:r>
              <a:rPr lang="en-US" i="0" baseline="0" dirty="0"/>
              <a:t> However, the MUTCD defines </a:t>
            </a:r>
            <a:r>
              <a:rPr lang="en-US" i="0" dirty="0"/>
              <a:t>long term as “over three days”</a:t>
            </a:r>
            <a:endParaRPr lang="en-US" b="1" i="0" dirty="0"/>
          </a:p>
          <a:p>
            <a:pPr eaLnBrk="1" hangingPunct="1"/>
            <a:r>
              <a:rPr lang="en-US" b="1" dirty="0"/>
              <a:t>Suggested Questions: </a:t>
            </a:r>
            <a:r>
              <a:rPr lang="en-US" b="0" dirty="0"/>
              <a:t>What</a:t>
            </a:r>
            <a:r>
              <a:rPr lang="en-US" b="0" baseline="0" dirty="0"/>
              <a:t> do you consider long-term?</a:t>
            </a:r>
            <a:endParaRPr lang="en-US" dirty="0"/>
          </a:p>
          <a:p>
            <a:pPr eaLnBrk="1" hangingPunct="1"/>
            <a:r>
              <a:rPr lang="en-US" b="1" dirty="0"/>
              <a:t>Additional Information: </a:t>
            </a:r>
            <a:r>
              <a:rPr lang="en-US" dirty="0"/>
              <a:t>Subpart K language:</a:t>
            </a:r>
            <a:r>
              <a:rPr lang="en-US" baseline="0" dirty="0"/>
              <a:t> A comment relating to the specificity of the proposed rule noted that the original language ‘‘contains three specific requirements for the use of longitudinal barrier that cause significant concern, as they are restrictive and will have unintended negative consequences if applied unilaterally to all work zones. These requirements include: (1) Stationary work zones lasting two weeks or more;</a:t>
            </a:r>
            <a:endParaRPr lang="en-US" b="1" dirty="0"/>
          </a:p>
          <a:p>
            <a:pPr eaLnBrk="1" hangingPunct="1"/>
            <a:r>
              <a:rPr lang="en-US" b="1" dirty="0"/>
              <a:t>Possible Problems: </a:t>
            </a:r>
            <a:r>
              <a:rPr lang="en-US" b="0" dirty="0"/>
              <a:t>MUTCD</a:t>
            </a:r>
            <a:r>
              <a:rPr lang="en-US" b="0" baseline="0" dirty="0"/>
              <a:t> defines long term as more than 3 days but Subpart K mentions “two week or more”</a:t>
            </a:r>
            <a:endParaRPr lang="en-US" dirty="0"/>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15</a:t>
            </a:fld>
            <a:endParaRPr lang="en-US" dirty="0"/>
          </a:p>
        </p:txBody>
      </p:sp>
    </p:spTree>
    <p:extLst>
      <p:ext uri="{BB962C8B-B14F-4D97-AF65-F5344CB8AC3E}">
        <p14:creationId xmlns:p14="http://schemas.microsoft.com/office/powerpoint/2010/main" val="14027559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xfrm>
            <a:off x="3884613" y="8685213"/>
            <a:ext cx="2971800" cy="457200"/>
          </a:xfrm>
          <a:prstGeom prst="rect">
            <a:avLst/>
          </a:prstGeom>
          <a:noFill/>
        </p:spPr>
        <p:txBody>
          <a:bodyPr/>
          <a:lstStyle/>
          <a:p>
            <a:fld id="{362E046C-3C6A-44B6-9D78-4C6E461D33EE}" type="slidenum">
              <a:rPr lang="en-US" smtClean="0"/>
              <a:pPr/>
              <a:t>16</a:t>
            </a:fld>
            <a:endParaRPr lang="en-US" dirty="0"/>
          </a:p>
        </p:txBody>
      </p:sp>
      <p:sp>
        <p:nvSpPr>
          <p:cNvPr id="119811" name="Rectangle 2"/>
          <p:cNvSpPr>
            <a:spLocks noGrp="1" noRot="1" noChangeAspect="1" noChangeArrowheads="1" noTextEdit="1"/>
          </p:cNvSpPr>
          <p:nvPr>
            <p:ph type="sldImg"/>
          </p:nvPr>
        </p:nvSpPr>
        <p:spPr>
          <a:xfrm>
            <a:off x="1146175" y="684213"/>
            <a:ext cx="4572000" cy="3430587"/>
          </a:xfrm>
          <a:solidFill>
            <a:srgbClr val="FFFFFF"/>
          </a:solidFill>
          <a:ln/>
        </p:spPr>
      </p:sp>
      <p:sp>
        <p:nvSpPr>
          <p:cNvPr id="119812" name="Rectangle 3"/>
          <p:cNvSpPr>
            <a:spLocks noGrp="1" noChangeArrowheads="1"/>
          </p:cNvSpPr>
          <p:nvPr>
            <p:ph type="body" idx="1"/>
          </p:nvPr>
        </p:nvSpPr>
        <p:spPr>
          <a:xfrm>
            <a:off x="914400" y="4343400"/>
            <a:ext cx="5029200" cy="4116388"/>
          </a:xfrm>
          <a:solidFill>
            <a:srgbClr val="FFFFFF"/>
          </a:solidFill>
          <a:ln>
            <a:noFill/>
          </a:ln>
        </p:spPr>
        <p:txBody>
          <a:bodyPr lIns="92135" tIns="46068" rIns="92135" bIns="46068"/>
          <a:lstStyle/>
          <a:p>
            <a:pPr eaLnBrk="1" hangingPunct="1"/>
            <a:r>
              <a:rPr lang="en-US" b="1" dirty="0"/>
              <a:t>Key Message: </a:t>
            </a:r>
            <a:r>
              <a:rPr lang="en-US" dirty="0"/>
              <a:t>Define “duration” as per the MUTCD</a:t>
            </a:r>
          </a:p>
          <a:p>
            <a:pPr eaLnBrk="1" hangingPunct="1"/>
            <a:r>
              <a:rPr lang="en-US" b="1" dirty="0"/>
              <a:t>Est. Presentation Time: </a:t>
            </a:r>
            <a:r>
              <a:rPr lang="en-US" dirty="0"/>
              <a:t>1-2 minute(s)</a:t>
            </a:r>
          </a:p>
          <a:p>
            <a:pPr eaLnBrk="1" hangingPunct="1"/>
            <a:r>
              <a:rPr lang="en-US" b="1" dirty="0"/>
              <a:t>Explanation of Cues/Builds: </a:t>
            </a:r>
            <a:r>
              <a:rPr lang="en-US" dirty="0"/>
              <a:t>None</a:t>
            </a:r>
          </a:p>
          <a:p>
            <a:pPr eaLnBrk="1" hangingPunct="1"/>
            <a:r>
              <a:rPr lang="en-US" b="1" dirty="0"/>
              <a:t>Suggested Comments: </a:t>
            </a:r>
            <a:r>
              <a:rPr lang="en-US" dirty="0"/>
              <a:t>These</a:t>
            </a:r>
            <a:r>
              <a:rPr lang="en-US" baseline="0" dirty="0"/>
              <a:t> are the other three: Short-term, short duration and mobile.</a:t>
            </a:r>
            <a:endParaRPr lang="en-US" dirty="0"/>
          </a:p>
          <a:p>
            <a:pPr eaLnBrk="1" hangingPunct="1"/>
            <a:r>
              <a:rPr lang="en-US" b="1" dirty="0"/>
              <a:t>Suggested Questions:</a:t>
            </a:r>
          </a:p>
          <a:p>
            <a:pPr eaLnBrk="1" hangingPunct="1"/>
            <a:r>
              <a:rPr lang="en-US" b="1" dirty="0"/>
              <a:t>Additional Information: </a:t>
            </a:r>
            <a:r>
              <a:rPr lang="en-US" dirty="0"/>
              <a:t>Refer to MUTCD</a:t>
            </a:r>
            <a:r>
              <a:rPr lang="en-US" baseline="0" dirty="0"/>
              <a:t> 6G-2.</a:t>
            </a:r>
            <a:endParaRPr lang="en-US" dirty="0"/>
          </a:p>
          <a:p>
            <a:pPr eaLnBrk="1" hangingPunct="1"/>
            <a:r>
              <a:rPr lang="en-US" b="1" dirty="0"/>
              <a:t>Possible Problems: </a:t>
            </a:r>
            <a:r>
              <a:rPr lang="en-US" dirty="0"/>
              <a:t>Some states use mobile and moving interchangeably.</a:t>
            </a:r>
            <a:r>
              <a:rPr lang="en-US" baseline="0" dirty="0"/>
              <a:t> Be prepared to explain the differences: Mobile moves intermittently while moving moves continuously.</a:t>
            </a:r>
            <a:endParaRPr lang="en-US" dirty="0"/>
          </a:p>
        </p:txBody>
      </p:sp>
    </p:spTree>
    <p:extLst>
      <p:ext uri="{BB962C8B-B14F-4D97-AF65-F5344CB8AC3E}">
        <p14:creationId xmlns:p14="http://schemas.microsoft.com/office/powerpoint/2010/main" val="38855362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Illustrate a short-term</a:t>
            </a:r>
            <a:r>
              <a:rPr lang="en-US" baseline="0" dirty="0"/>
              <a:t> project</a:t>
            </a:r>
            <a:endParaRPr lang="en-US" dirty="0"/>
          </a:p>
          <a:p>
            <a:pPr eaLnBrk="1" hangingPunct="1"/>
            <a:r>
              <a:rPr lang="en-US" b="1" dirty="0"/>
              <a:t>Est. Presentation Time: </a:t>
            </a:r>
            <a:r>
              <a:rPr lang="en-US" b="0" dirty="0"/>
              <a:t>Less</a:t>
            </a:r>
            <a:r>
              <a:rPr lang="en-US" b="0" baseline="0" dirty="0"/>
              <a:t> than 1</a:t>
            </a:r>
            <a:r>
              <a:rPr lang="en-US" dirty="0"/>
              <a:t> minute(s)</a:t>
            </a:r>
          </a:p>
          <a:p>
            <a:pPr eaLnBrk="1" hangingPunct="1"/>
            <a:r>
              <a:rPr lang="en-US" b="1" dirty="0"/>
              <a:t>Explanation of Cues/Builds: </a:t>
            </a:r>
            <a:r>
              <a:rPr lang="en-US" dirty="0"/>
              <a:t>None</a:t>
            </a:r>
          </a:p>
          <a:p>
            <a:r>
              <a:rPr lang="en-US" b="1" i="0" dirty="0"/>
              <a:t>Suggested Comments: </a:t>
            </a:r>
            <a:r>
              <a:rPr lang="en-US" sz="1000" i="0" kern="1200" baseline="0" dirty="0">
                <a:solidFill>
                  <a:schemeClr val="tx1"/>
                </a:solidFill>
                <a:latin typeface="Arial" charset="0"/>
                <a:ea typeface="+mn-ea"/>
                <a:cs typeface="+mn-cs"/>
              </a:rPr>
              <a:t>As compared to stationary operations, mobile and short-duration operations are activities that might involve different treatments. Devices having greater mobility might be necessary such as signs mounted on trucks. Devices that are larger, more imposing, or more visible can be used effectively and economically. The mobility of</a:t>
            </a:r>
          </a:p>
          <a:p>
            <a:r>
              <a:rPr lang="en-US" sz="1000" i="0" kern="1200" baseline="0" dirty="0">
                <a:solidFill>
                  <a:schemeClr val="tx1"/>
                </a:solidFill>
                <a:latin typeface="Arial" charset="0"/>
                <a:ea typeface="+mn-ea"/>
                <a:cs typeface="+mn-cs"/>
              </a:rPr>
              <a:t>the TTC zone is important. </a:t>
            </a:r>
            <a:r>
              <a:rPr lang="en-US" i="0" dirty="0"/>
              <a:t>Utility and short duration</a:t>
            </a:r>
            <a:r>
              <a:rPr lang="en-US" i="0" baseline="0" dirty="0"/>
              <a:t> maintenance operation on high-speed facilities are dangerous operations since barriers are usually not practical or cost-effective. </a:t>
            </a:r>
            <a:r>
              <a:rPr lang="en-US" sz="1000" i="0" kern="1200" baseline="0" dirty="0">
                <a:solidFill>
                  <a:schemeClr val="tx1"/>
                </a:solidFill>
                <a:latin typeface="Arial" charset="0"/>
                <a:ea typeface="+mn-ea"/>
                <a:cs typeface="+mn-cs"/>
              </a:rPr>
              <a:t>Safety in short-duration or mobile operations should not be compromised by using fewer devices simply because the operation will frequently change its location.</a:t>
            </a:r>
            <a:endParaRPr lang="en-US" i="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i="0" dirty="0"/>
              <a:t>Suggested Questions: </a:t>
            </a:r>
            <a:r>
              <a:rPr lang="en-US" b="0" i="0" dirty="0"/>
              <a:t>W</a:t>
            </a:r>
            <a:r>
              <a:rPr lang="en-US" i="0" dirty="0"/>
              <a:t>hich other strategies</a:t>
            </a:r>
            <a:r>
              <a:rPr lang="en-US" i="0" baseline="0" dirty="0"/>
              <a:t> would you consider? How can we achieve “positive protection”?</a:t>
            </a:r>
            <a:endParaRPr lang="en-US" b="1" i="0" dirty="0"/>
          </a:p>
          <a:p>
            <a:r>
              <a:rPr lang="en-US" b="1" dirty="0"/>
              <a:t>Additional Information: </a:t>
            </a:r>
            <a:r>
              <a:rPr lang="en-US" dirty="0"/>
              <a:t>Photo source</a:t>
            </a:r>
            <a:r>
              <a:rPr lang="en-US" baseline="0" dirty="0"/>
              <a:t> unknown. Meant to show a typical short duration project, in this case, line painting.</a:t>
            </a:r>
            <a:endParaRPr lang="en-US" dirty="0"/>
          </a:p>
          <a:p>
            <a:pPr eaLnBrk="1" hangingPunct="1"/>
            <a:r>
              <a:rPr lang="en-US" b="1" dirty="0"/>
              <a:t>Possible Problems: </a:t>
            </a:r>
            <a:r>
              <a:rPr lang="en-US" dirty="0"/>
              <a:t>None </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17</a:t>
            </a:fld>
            <a:endParaRPr lang="en-US" dirty="0"/>
          </a:p>
        </p:txBody>
      </p:sp>
    </p:spTree>
    <p:extLst>
      <p:ext uri="{BB962C8B-B14F-4D97-AF65-F5344CB8AC3E}">
        <p14:creationId xmlns:p14="http://schemas.microsoft.com/office/powerpoint/2010/main" val="12777521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xfrm>
            <a:off x="3884613" y="8685213"/>
            <a:ext cx="2971800" cy="457200"/>
          </a:xfrm>
          <a:prstGeom prst="rect">
            <a:avLst/>
          </a:prstGeom>
          <a:noFill/>
        </p:spPr>
        <p:txBody>
          <a:bodyPr/>
          <a:lstStyle/>
          <a:p>
            <a:fld id="{362E046C-3C6A-44B6-9D78-4C6E461D33EE}" type="slidenum">
              <a:rPr lang="en-US" smtClean="0"/>
              <a:pPr/>
              <a:t>18</a:t>
            </a:fld>
            <a:endParaRPr lang="en-US" dirty="0"/>
          </a:p>
        </p:txBody>
      </p:sp>
      <p:sp>
        <p:nvSpPr>
          <p:cNvPr id="119811" name="Rectangle 2"/>
          <p:cNvSpPr>
            <a:spLocks noGrp="1" noRot="1" noChangeAspect="1" noChangeArrowheads="1" noTextEdit="1"/>
          </p:cNvSpPr>
          <p:nvPr>
            <p:ph type="sldImg"/>
          </p:nvPr>
        </p:nvSpPr>
        <p:spPr>
          <a:xfrm>
            <a:off x="1146175" y="684213"/>
            <a:ext cx="4572000" cy="3430587"/>
          </a:xfrm>
          <a:solidFill>
            <a:srgbClr val="FFFFFF"/>
          </a:solidFill>
          <a:ln/>
        </p:spPr>
      </p:sp>
      <p:sp>
        <p:nvSpPr>
          <p:cNvPr id="119812" name="Rectangle 3"/>
          <p:cNvSpPr>
            <a:spLocks noGrp="1" noChangeArrowheads="1"/>
          </p:cNvSpPr>
          <p:nvPr>
            <p:ph type="body" idx="1"/>
          </p:nvPr>
        </p:nvSpPr>
        <p:spPr>
          <a:xfrm>
            <a:off x="914400" y="4343400"/>
            <a:ext cx="5029200" cy="4116388"/>
          </a:xfrm>
          <a:solidFill>
            <a:srgbClr val="FFFFFF"/>
          </a:solidFill>
          <a:ln>
            <a:noFill/>
          </a:ln>
        </p:spPr>
        <p:txBody>
          <a:bodyPr lIns="92135" tIns="46068" rIns="92135" bIns="46068"/>
          <a:lstStyle/>
          <a:p>
            <a:pPr eaLnBrk="1" hangingPunct="1"/>
            <a:r>
              <a:rPr lang="en-US" b="1" dirty="0"/>
              <a:t>Key Message: </a:t>
            </a:r>
            <a:r>
              <a:rPr lang="en-US" dirty="0"/>
              <a:t>Define “duration” as per the MUTCD</a:t>
            </a:r>
          </a:p>
          <a:p>
            <a:pPr eaLnBrk="1" hangingPunct="1"/>
            <a:r>
              <a:rPr lang="en-US" b="1" dirty="0"/>
              <a:t>Est. Presentation Time: </a:t>
            </a:r>
            <a:r>
              <a:rPr lang="en-US" dirty="0"/>
              <a:t>1-2 minute(s)</a:t>
            </a:r>
          </a:p>
          <a:p>
            <a:pPr eaLnBrk="1" hangingPunct="1"/>
            <a:r>
              <a:rPr lang="en-US" b="1" dirty="0"/>
              <a:t>Explanation of Cues/Builds: </a:t>
            </a:r>
            <a:r>
              <a:rPr lang="en-US" dirty="0"/>
              <a:t>None</a:t>
            </a:r>
          </a:p>
          <a:p>
            <a:pPr eaLnBrk="1" hangingPunct="1"/>
            <a:r>
              <a:rPr lang="en-US" b="1" dirty="0"/>
              <a:t>Suggested Comments: </a:t>
            </a:r>
            <a:r>
              <a:rPr lang="en-US" dirty="0"/>
              <a:t>These</a:t>
            </a:r>
            <a:r>
              <a:rPr lang="en-US" baseline="0" dirty="0"/>
              <a:t> are the other three: Short-term, short duration and mobile.</a:t>
            </a:r>
            <a:endParaRPr lang="en-US" dirty="0"/>
          </a:p>
          <a:p>
            <a:pPr eaLnBrk="1" hangingPunct="1"/>
            <a:r>
              <a:rPr lang="en-US" b="1" dirty="0"/>
              <a:t>Suggested Questions:</a:t>
            </a:r>
          </a:p>
          <a:p>
            <a:pPr eaLnBrk="1" hangingPunct="1"/>
            <a:r>
              <a:rPr lang="en-US" b="1" dirty="0"/>
              <a:t>Additional Information: </a:t>
            </a:r>
            <a:r>
              <a:rPr lang="en-US" dirty="0"/>
              <a:t>Refer to MUTCD</a:t>
            </a:r>
            <a:r>
              <a:rPr lang="en-US" baseline="0" dirty="0"/>
              <a:t> 6G-2.</a:t>
            </a:r>
            <a:endParaRPr lang="en-US" dirty="0"/>
          </a:p>
          <a:p>
            <a:pPr eaLnBrk="1" hangingPunct="1"/>
            <a:r>
              <a:rPr lang="en-US" b="1" dirty="0"/>
              <a:t>Possible Problems: </a:t>
            </a:r>
            <a:r>
              <a:rPr lang="en-US" dirty="0"/>
              <a:t>Some states use mobile and moving interchangeably.</a:t>
            </a:r>
            <a:r>
              <a:rPr lang="en-US" baseline="0" dirty="0"/>
              <a:t> Be prepared to explain the differences: Mobile moves intermittently while moving moves continuously.</a:t>
            </a:r>
            <a:endParaRPr lang="en-US" dirty="0"/>
          </a:p>
        </p:txBody>
      </p:sp>
    </p:spTree>
    <p:extLst>
      <p:ext uri="{BB962C8B-B14F-4D97-AF65-F5344CB8AC3E}">
        <p14:creationId xmlns:p14="http://schemas.microsoft.com/office/powerpoint/2010/main" val="21630042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xfrm>
            <a:off x="3884613" y="8685213"/>
            <a:ext cx="2971800" cy="457200"/>
          </a:xfrm>
          <a:prstGeom prst="rect">
            <a:avLst/>
          </a:prstGeom>
          <a:noFill/>
        </p:spPr>
        <p:txBody>
          <a:bodyPr/>
          <a:lstStyle/>
          <a:p>
            <a:fld id="{362E046C-3C6A-44B6-9D78-4C6E461D33EE}" type="slidenum">
              <a:rPr lang="en-US" smtClean="0"/>
              <a:pPr/>
              <a:t>19</a:t>
            </a:fld>
            <a:endParaRPr lang="en-US" dirty="0"/>
          </a:p>
        </p:txBody>
      </p:sp>
      <p:sp>
        <p:nvSpPr>
          <p:cNvPr id="119811" name="Rectangle 2"/>
          <p:cNvSpPr>
            <a:spLocks noGrp="1" noRot="1" noChangeAspect="1" noChangeArrowheads="1" noTextEdit="1"/>
          </p:cNvSpPr>
          <p:nvPr>
            <p:ph type="sldImg"/>
          </p:nvPr>
        </p:nvSpPr>
        <p:spPr>
          <a:xfrm>
            <a:off x="1146175" y="684213"/>
            <a:ext cx="4572000" cy="3430587"/>
          </a:xfrm>
          <a:solidFill>
            <a:srgbClr val="FFFFFF"/>
          </a:solidFill>
          <a:ln/>
        </p:spPr>
      </p:sp>
      <p:sp>
        <p:nvSpPr>
          <p:cNvPr id="119812" name="Rectangle 3"/>
          <p:cNvSpPr>
            <a:spLocks noGrp="1" noChangeArrowheads="1"/>
          </p:cNvSpPr>
          <p:nvPr>
            <p:ph type="body" idx="1"/>
          </p:nvPr>
        </p:nvSpPr>
        <p:spPr>
          <a:xfrm>
            <a:off x="914400" y="4343400"/>
            <a:ext cx="5029200" cy="4116388"/>
          </a:xfrm>
          <a:solidFill>
            <a:srgbClr val="FFFFFF"/>
          </a:solidFill>
          <a:ln>
            <a:noFill/>
          </a:ln>
        </p:spPr>
        <p:txBody>
          <a:bodyPr lIns="92135" tIns="46068" rIns="92135" bIns="46068"/>
          <a:lstStyle/>
          <a:p>
            <a:pPr eaLnBrk="1" hangingPunct="1"/>
            <a:r>
              <a:rPr lang="en-US" b="1" dirty="0"/>
              <a:t>Key Message: </a:t>
            </a:r>
            <a:r>
              <a:rPr lang="en-US" dirty="0"/>
              <a:t>Define “duration” as per the MUTCD</a:t>
            </a:r>
          </a:p>
          <a:p>
            <a:pPr eaLnBrk="1" hangingPunct="1"/>
            <a:r>
              <a:rPr lang="en-US" b="1" dirty="0"/>
              <a:t>Est. Presentation Time: </a:t>
            </a:r>
            <a:r>
              <a:rPr lang="en-US" dirty="0"/>
              <a:t>1-2 minute(s)</a:t>
            </a:r>
          </a:p>
          <a:p>
            <a:pPr eaLnBrk="1" hangingPunct="1"/>
            <a:r>
              <a:rPr lang="en-US" b="1" dirty="0"/>
              <a:t>Explanation of Cues/Builds: </a:t>
            </a:r>
            <a:r>
              <a:rPr lang="en-US" dirty="0"/>
              <a:t>None</a:t>
            </a:r>
          </a:p>
          <a:p>
            <a:pPr eaLnBrk="1" hangingPunct="1"/>
            <a:r>
              <a:rPr lang="en-US" b="1" dirty="0"/>
              <a:t>Suggested Comments: </a:t>
            </a:r>
            <a:r>
              <a:rPr lang="en-US" sz="1200" i="1" dirty="0">
                <a:latin typeface="Arial" panose="020B0604020202020204" pitchFamily="34" charset="0"/>
              </a:rPr>
              <a:t>You know how long the project is; drivers don’t. Their needs are the same!</a:t>
            </a:r>
            <a:endParaRPr lang="en-US" sz="1200" dirty="0">
              <a:latin typeface="Arial" panose="020B0604020202020204" pitchFamily="34" charset="0"/>
            </a:endParaRPr>
          </a:p>
          <a:p>
            <a:pPr eaLnBrk="1" hangingPunct="1"/>
            <a:r>
              <a:rPr lang="en-US" b="1" dirty="0"/>
              <a:t>Suggested Questions:</a:t>
            </a:r>
          </a:p>
          <a:p>
            <a:pPr eaLnBrk="1" hangingPunct="1"/>
            <a:r>
              <a:rPr lang="en-US" b="1" dirty="0"/>
              <a:t>Additional Information: </a:t>
            </a:r>
            <a:r>
              <a:rPr lang="en-US" dirty="0"/>
              <a:t>Refer to MUTCD</a:t>
            </a:r>
            <a:r>
              <a:rPr lang="en-US" baseline="0" dirty="0"/>
              <a:t> 6G-2.</a:t>
            </a:r>
            <a:endParaRPr lang="en-US" dirty="0"/>
          </a:p>
          <a:p>
            <a:pPr eaLnBrk="1" hangingPunct="1"/>
            <a:r>
              <a:rPr lang="en-US" b="1" dirty="0"/>
              <a:t>Possible Problems: </a:t>
            </a:r>
            <a:r>
              <a:rPr lang="en-US" dirty="0"/>
              <a:t>Some states use mobile and moving interchangeably.</a:t>
            </a:r>
            <a:r>
              <a:rPr lang="en-US" baseline="0" dirty="0"/>
              <a:t> Be prepared to explain the differences: Mobile moves intermittently while moving moves continuously.</a:t>
            </a:r>
            <a:endParaRPr lang="en-US" dirty="0"/>
          </a:p>
        </p:txBody>
      </p:sp>
    </p:spTree>
    <p:extLst>
      <p:ext uri="{BB962C8B-B14F-4D97-AF65-F5344CB8AC3E}">
        <p14:creationId xmlns:p14="http://schemas.microsoft.com/office/powerpoint/2010/main" val="26620883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 </a:t>
            </a:r>
            <a:r>
              <a:rPr lang="en-US" dirty="0"/>
              <a:t>State the module objectives</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These are the objectives of this module.</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None</a:t>
            </a:r>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2</a:t>
            </a:fld>
            <a:endParaRPr lang="en-US" dirty="0"/>
          </a:p>
        </p:txBody>
      </p:sp>
    </p:spTree>
    <p:extLst>
      <p:ext uri="{BB962C8B-B14F-4D97-AF65-F5344CB8AC3E}">
        <p14:creationId xmlns:p14="http://schemas.microsoft.com/office/powerpoint/2010/main" val="7437498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Slide Image Placeholder 1"/>
          <p:cNvSpPr>
            <a:spLocks noGrp="1" noRot="1" noChangeAspect="1" noTextEdit="1"/>
          </p:cNvSpPr>
          <p:nvPr>
            <p:ph type="sldImg"/>
          </p:nvPr>
        </p:nvSpPr>
        <p:spPr>
          <a:ln/>
        </p:spPr>
      </p:sp>
      <p:sp>
        <p:nvSpPr>
          <p:cNvPr id="232451" name="Notes Placeholder 2"/>
          <p:cNvSpPr>
            <a:spLocks noGrp="1"/>
          </p:cNvSpPr>
          <p:nvPr>
            <p:ph type="body" idx="1"/>
          </p:nvPr>
        </p:nvSpPr>
        <p:spPr>
          <a:noFill/>
          <a:ln/>
        </p:spPr>
        <p:txBody>
          <a:bodyPr/>
          <a:lstStyle/>
          <a:p>
            <a:pPr eaLnBrk="1" hangingPunct="1"/>
            <a:r>
              <a:rPr lang="en-US" b="1" dirty="0"/>
              <a:t>Key Message: </a:t>
            </a:r>
            <a:r>
              <a:rPr lang="en-US" dirty="0"/>
              <a:t>Discuss the anticipated traffic speeds</a:t>
            </a:r>
            <a:r>
              <a:rPr lang="en-US" baseline="0" dirty="0"/>
              <a:t> </a:t>
            </a:r>
            <a:r>
              <a:rPr lang="en-US" dirty="0"/>
              <a:t>through the work zone </a:t>
            </a:r>
          </a:p>
          <a:p>
            <a:pPr eaLnBrk="1" hangingPunct="1"/>
            <a:r>
              <a:rPr lang="en-US" b="1" dirty="0"/>
              <a:t>Est. Presentation Time: </a:t>
            </a:r>
            <a:r>
              <a:rPr lang="en-US" b="0" dirty="0"/>
              <a:t>Less</a:t>
            </a:r>
            <a:r>
              <a:rPr lang="en-US" b="0" baseline="0" dirty="0"/>
              <a:t> than 1</a:t>
            </a:r>
            <a:r>
              <a:rPr lang="en-US" dirty="0"/>
              <a:t> minute(s)</a:t>
            </a:r>
          </a:p>
          <a:p>
            <a:pPr eaLnBrk="1" hangingPunct="1"/>
            <a:r>
              <a:rPr lang="en-US" b="1" dirty="0"/>
              <a:t>Explanation of Cues/Builds: </a:t>
            </a:r>
            <a:r>
              <a:rPr lang="en-US" dirty="0"/>
              <a:t>Text box appears</a:t>
            </a:r>
            <a:r>
              <a:rPr lang="en-US" baseline="0" dirty="0"/>
              <a:t> on click</a:t>
            </a:r>
            <a:endParaRPr lang="en-US" dirty="0"/>
          </a:p>
          <a:p>
            <a:r>
              <a:rPr lang="en-US" b="1" dirty="0"/>
              <a:t>Suggested Comments: </a:t>
            </a:r>
            <a:r>
              <a:rPr lang="en-US" dirty="0"/>
              <a:t>Workers are at increased risk when traffic speeds are higher. Agencies may define high speed versus low speed, but generally 45 mph or greater is considered a high-speed facility. Consideration should be given to the average speed or the 85th percentile speed in addition to the posted speed limit when determining operating speed. For projects with free flow traffic conditions or limited sight distance, positive protection may be used to shield workers from higher speed traffic.</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Questions: </a:t>
            </a:r>
            <a:r>
              <a:rPr lang="en-US" dirty="0"/>
              <a:t>None</a:t>
            </a:r>
            <a:endParaRPr lang="en-US" b="1" dirty="0"/>
          </a:p>
          <a:p>
            <a:r>
              <a:rPr lang="en-US" b="1" dirty="0"/>
              <a:t>Additional Information: </a:t>
            </a:r>
            <a:r>
              <a:rPr lang="en-US" dirty="0"/>
              <a:t>The MUTCD allows</a:t>
            </a:r>
            <a:r>
              <a:rPr lang="en-US" baseline="0" dirty="0"/>
              <a:t> the use of the posted regulatory speed, the 85</a:t>
            </a:r>
            <a:r>
              <a:rPr lang="en-US" baseline="30000" dirty="0"/>
              <a:t>th</a:t>
            </a:r>
            <a:r>
              <a:rPr lang="en-US" baseline="0" dirty="0"/>
              <a:t> percentile or the anticipated operating speed prior to construction. Encourage the use of the actual prevailing speed at the location.</a:t>
            </a:r>
            <a:endParaRPr lang="en-US" dirty="0"/>
          </a:p>
          <a:p>
            <a:pPr eaLnBrk="1" hangingPunct="1"/>
            <a:r>
              <a:rPr lang="en-US" b="1" dirty="0"/>
              <a:t>Possible Problems: </a:t>
            </a:r>
            <a:r>
              <a:rPr lang="en-US" dirty="0"/>
              <a:t>The definition of high-speed</a:t>
            </a:r>
            <a:r>
              <a:rPr lang="en-US" baseline="0" dirty="0"/>
              <a:t> varies by state.</a:t>
            </a:r>
            <a:endParaRPr lang="en-US" dirty="0"/>
          </a:p>
        </p:txBody>
      </p:sp>
      <p:sp>
        <p:nvSpPr>
          <p:cNvPr id="232452" name="Slide Number Placeholder 3"/>
          <p:cNvSpPr>
            <a:spLocks noGrp="1"/>
          </p:cNvSpPr>
          <p:nvPr>
            <p:ph type="sldNum" sz="quarter" idx="5"/>
          </p:nvPr>
        </p:nvSpPr>
        <p:spPr>
          <a:xfrm>
            <a:off x="3884613" y="8685213"/>
            <a:ext cx="2971800" cy="457200"/>
          </a:xfrm>
          <a:prstGeom prst="rect">
            <a:avLst/>
          </a:prstGeom>
          <a:noFill/>
        </p:spPr>
        <p:txBody>
          <a:bodyPr/>
          <a:lstStyle/>
          <a:p>
            <a:fld id="{43D27DAA-56E1-4FB8-8614-C5D3C130CCD0}" type="slidenum">
              <a:rPr lang="en-US" smtClean="0"/>
              <a:pPr/>
              <a:t>20</a:t>
            </a:fld>
            <a:endParaRPr lang="en-US" dirty="0"/>
          </a:p>
        </p:txBody>
      </p:sp>
    </p:spTree>
    <p:extLst>
      <p:ext uri="{BB962C8B-B14F-4D97-AF65-F5344CB8AC3E}">
        <p14:creationId xmlns:p14="http://schemas.microsoft.com/office/powerpoint/2010/main" val="40824832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a:t>
            </a:r>
            <a:r>
              <a:rPr lang="en-US" b="1" baseline="0" dirty="0"/>
              <a:t> </a:t>
            </a:r>
            <a:r>
              <a:rPr lang="en-US" dirty="0"/>
              <a:t>Discuss the anticipated traffic speeds</a:t>
            </a:r>
            <a:r>
              <a:rPr lang="en-US" baseline="0" dirty="0"/>
              <a:t> </a:t>
            </a:r>
            <a:r>
              <a:rPr lang="en-US" dirty="0"/>
              <a:t>through the work zone </a:t>
            </a:r>
          </a:p>
          <a:p>
            <a:pPr eaLnBrk="1" hangingPunct="1"/>
            <a:r>
              <a:rPr lang="en-US" b="1" dirty="0"/>
              <a:t>Est. Presentation Time: </a:t>
            </a:r>
            <a:r>
              <a:rPr lang="en-US" dirty="0"/>
              <a:t>Less than 1 minute(s)</a:t>
            </a:r>
          </a:p>
          <a:p>
            <a:pPr eaLnBrk="1" hangingPunct="1"/>
            <a:r>
              <a:rPr lang="en-US" b="1" dirty="0"/>
              <a:t>Explanation of Cues/Builds: </a:t>
            </a:r>
            <a:r>
              <a:rPr lang="en-US" dirty="0"/>
              <a:t>Text box appears</a:t>
            </a:r>
            <a:r>
              <a:rPr lang="en-US" baseline="0" dirty="0"/>
              <a:t> on click</a:t>
            </a:r>
            <a:endParaRPr lang="en-US" dirty="0"/>
          </a:p>
          <a:p>
            <a:pPr eaLnBrk="1" hangingPunct="1"/>
            <a:r>
              <a:rPr lang="en-US" b="1" dirty="0"/>
              <a:t>Suggested Comments:</a:t>
            </a:r>
            <a:r>
              <a:rPr lang="en-US" b="1" baseline="0" dirty="0"/>
              <a:t> </a:t>
            </a:r>
            <a:r>
              <a:rPr lang="en-US" b="0" baseline="0" dirty="0"/>
              <a:t>Speed is another important factor that deserves serious consideration to warrant Positive Protection devices. The higher the speed, the more severe the crashes will be, and the more unforgiving to exposed workers. Consideration should be made to manage speeds through the work zone in order to minimize the severity of crashes.</a:t>
            </a:r>
            <a:endParaRPr lang="en-US" b="0" dirty="0"/>
          </a:p>
          <a:p>
            <a:pPr eaLnBrk="1" hangingPunct="1"/>
            <a:r>
              <a:rPr lang="en-US" b="1" dirty="0"/>
              <a:t>Suggested Questions: </a:t>
            </a:r>
            <a:r>
              <a:rPr lang="en-US" dirty="0"/>
              <a:t>What do you</a:t>
            </a:r>
            <a:r>
              <a:rPr lang="en-US" baseline="0" dirty="0"/>
              <a:t> consider high speed?</a:t>
            </a:r>
            <a:endParaRPr lang="en-US" dirty="0"/>
          </a:p>
          <a:p>
            <a:r>
              <a:rPr lang="en-US" b="1" dirty="0"/>
              <a:t>Additional Information: </a:t>
            </a:r>
            <a:r>
              <a:rPr lang="en-US" b="0" dirty="0"/>
              <a:t>Subpart K language:</a:t>
            </a:r>
            <a:r>
              <a:rPr lang="en-US" b="0" baseline="0" dirty="0"/>
              <a:t> A comment relating to the specificity of the proposed rule noted that the original language ‘‘contains three specific requirements for the use of longitudinal barrier that cause significant concern, as they are restrictive and will have unintended negative consequences if applied unilaterally to all work zones. These requirements include:…. </a:t>
            </a:r>
            <a:r>
              <a:rPr lang="en-US" b="0" kern="1200" baseline="0" dirty="0">
                <a:solidFill>
                  <a:schemeClr val="tx1"/>
                </a:solidFill>
                <a:latin typeface="Arial" charset="0"/>
                <a:ea typeface="+mn-ea"/>
                <a:cs typeface="+mn-cs"/>
              </a:rPr>
              <a:t>(2) with a design speed of 45 mph or higher;</a:t>
            </a:r>
            <a:endParaRPr lang="en-US" b="0" dirty="0"/>
          </a:p>
          <a:p>
            <a:pPr eaLnBrk="1" hangingPunct="1"/>
            <a:r>
              <a:rPr lang="en-US" b="1" dirty="0"/>
              <a:t>Possible Problems: </a:t>
            </a:r>
            <a:r>
              <a:rPr lang="en-US" dirty="0"/>
              <a:t>None</a:t>
            </a:r>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21</a:t>
            </a:fld>
            <a:endParaRPr lang="en-US" dirty="0"/>
          </a:p>
        </p:txBody>
      </p:sp>
    </p:spTree>
    <p:extLst>
      <p:ext uri="{BB962C8B-B14F-4D97-AF65-F5344CB8AC3E}">
        <p14:creationId xmlns:p14="http://schemas.microsoft.com/office/powerpoint/2010/main" val="6296924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b="1" dirty="0"/>
              <a:t>Key Message:</a:t>
            </a:r>
            <a:r>
              <a:rPr lang="en-US" b="1" baseline="0" dirty="0"/>
              <a:t> </a:t>
            </a:r>
            <a:r>
              <a:rPr lang="en-US" sz="1200" dirty="0"/>
              <a:t>Discuss the anticipated traffic speeds</a:t>
            </a:r>
            <a:r>
              <a:rPr lang="en-US" sz="1200" baseline="0" dirty="0"/>
              <a:t> </a:t>
            </a:r>
            <a:r>
              <a:rPr lang="en-US" sz="1200" dirty="0"/>
              <a:t>through the work zone </a:t>
            </a:r>
            <a:endParaRPr lang="en-US" dirty="0"/>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Suggested Comments:</a:t>
            </a:r>
            <a:r>
              <a:rPr lang="en-US" b="1" baseline="0" dirty="0"/>
              <a:t> </a:t>
            </a:r>
            <a:r>
              <a:rPr lang="en-US" dirty="0"/>
              <a:t>Vehicle speed predicts severity of pedestrian injuries. With vehicle speeds below 20 mph the probability of serious or fatal injury is less than 20%; with speeds above 35 mph, most injuries are fatal or incapacitating. Excess and inappropriate speed is widespread and may contribute to around 30% of road traffic crashes and deaths. An average increase in speed of 1 km (0.625 miles)/hour is associated with a 3% higher risk of a crash involving an injury. Pedestrians have a 90% chance of surviving car crashes at 18 mph</a:t>
            </a:r>
            <a:r>
              <a:rPr lang="en-US" baseline="0" dirty="0"/>
              <a:t> </a:t>
            </a:r>
            <a:r>
              <a:rPr lang="en-US" dirty="0"/>
              <a:t>or below, but less than a 50% chance of surviving impacts</a:t>
            </a:r>
            <a:r>
              <a:rPr lang="en-US" baseline="0" dirty="0"/>
              <a:t> at </a:t>
            </a:r>
            <a:r>
              <a:rPr lang="en-US" dirty="0"/>
              <a:t>28 mph</a:t>
            </a:r>
            <a:r>
              <a:rPr lang="en-US" baseline="0" dirty="0"/>
              <a:t> </a:t>
            </a:r>
            <a:r>
              <a:rPr lang="en-US" dirty="0"/>
              <a:t>or above. Above 25 mph,</a:t>
            </a:r>
            <a:r>
              <a:rPr lang="en-US" baseline="0" dirty="0"/>
              <a:t> the chance of surviving drops considerably.</a:t>
            </a:r>
            <a:endParaRPr lang="en-US" b="0" dirty="0"/>
          </a:p>
          <a:p>
            <a:pPr eaLnBrk="1" hangingPunct="1"/>
            <a:r>
              <a:rPr lang="en-US" b="1" dirty="0"/>
              <a:t>Suggested Questions: </a:t>
            </a:r>
            <a:r>
              <a:rPr lang="en-US" dirty="0"/>
              <a:t>What do you</a:t>
            </a:r>
            <a:r>
              <a:rPr lang="en-US" baseline="0" dirty="0"/>
              <a:t> consider high speed?</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Additional Information: </a:t>
            </a:r>
            <a:r>
              <a:rPr lang="en-US" dirty="0"/>
              <a:t>Source: Leaf WA, Preusser DF. 1999. Literature review on vehicle travel speeds and pedestrian injuries. National Highway Traffic Safety Administration. Washington DC. US Department of Transportation. https://one.nhtsa.gov/people/injury/research/pub/hs809012.html </a:t>
            </a:r>
            <a:endParaRPr lang="en-US" b="1"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Possible Problems: </a:t>
            </a:r>
            <a:r>
              <a:rPr lang="en-US" b="0" dirty="0"/>
              <a:t>Chart</a:t>
            </a:r>
            <a:r>
              <a:rPr lang="en-US" b="0" baseline="0" dirty="0"/>
              <a:t> was converted from metric and rounded to mph. Scale may be off a bit.</a:t>
            </a:r>
            <a:endParaRPr lang="en-US" b="0" dirty="0"/>
          </a:p>
          <a:p>
            <a:pPr eaLnBrk="1" hangingPunct="1"/>
            <a:endParaRPr lang="en-US" dirty="0"/>
          </a:p>
        </p:txBody>
      </p:sp>
    </p:spTree>
    <p:extLst>
      <p:ext uri="{BB962C8B-B14F-4D97-AF65-F5344CB8AC3E}">
        <p14:creationId xmlns:p14="http://schemas.microsoft.com/office/powerpoint/2010/main" val="10499218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Slide Image Placeholder 1"/>
          <p:cNvSpPr>
            <a:spLocks noGrp="1" noRot="1" noChangeAspect="1" noTextEdit="1"/>
          </p:cNvSpPr>
          <p:nvPr>
            <p:ph type="sldImg"/>
          </p:nvPr>
        </p:nvSpPr>
        <p:spPr>
          <a:ln/>
        </p:spPr>
      </p:sp>
      <p:sp>
        <p:nvSpPr>
          <p:cNvPr id="233475" name="Notes Placeholder 2"/>
          <p:cNvSpPr>
            <a:spLocks noGrp="1"/>
          </p:cNvSpPr>
          <p:nvPr>
            <p:ph type="body" idx="1"/>
          </p:nvPr>
        </p:nvSpPr>
        <p:spPr>
          <a:noFill/>
          <a:ln/>
        </p:spPr>
        <p:txBody>
          <a:bodyPr/>
          <a:lstStyle/>
          <a:p>
            <a:pPr eaLnBrk="1" hangingPunct="1"/>
            <a:r>
              <a:rPr lang="en-US" b="1" dirty="0"/>
              <a:t>Key Message: </a:t>
            </a:r>
            <a:r>
              <a:rPr lang="en-US" dirty="0"/>
              <a:t>Discuss the anticipated traffic volume</a:t>
            </a:r>
          </a:p>
          <a:p>
            <a:pPr eaLnBrk="1" hangingPunct="1"/>
            <a:r>
              <a:rPr lang="en-US" b="1" dirty="0"/>
              <a:t>Est. Presentation Time: </a:t>
            </a:r>
            <a:r>
              <a:rPr lang="en-US" b="0" dirty="0"/>
              <a:t>Less</a:t>
            </a:r>
            <a:r>
              <a:rPr lang="en-US" b="0" baseline="0" dirty="0"/>
              <a:t> than 1</a:t>
            </a:r>
            <a:r>
              <a:rPr lang="en-US" dirty="0"/>
              <a:t> minute(s)</a:t>
            </a:r>
          </a:p>
          <a:p>
            <a:pPr eaLnBrk="1" hangingPunct="1"/>
            <a:r>
              <a:rPr lang="en-US" b="1" dirty="0"/>
              <a:t>Explanation of Cues/Builds: </a:t>
            </a:r>
            <a:r>
              <a:rPr lang="en-US" dirty="0"/>
              <a:t>None</a:t>
            </a:r>
          </a:p>
          <a:p>
            <a:r>
              <a:rPr lang="en-US" b="1" dirty="0"/>
              <a:t>Suggested Comments: </a:t>
            </a:r>
            <a:r>
              <a:rPr lang="en-US" dirty="0"/>
              <a:t>Workers may be at increased risk when traffic volumes are higher. Volume to capacity ratios may help determine high versus low volume locations. High volume may approach a ratio of 1.0 but not exceed it since congestion will slow traffic naturally, resulting in less volume over time as compared with traffic flow at higher speeds. In general, volumes greater than a few hundred vehicles per lane per hour are considered high volumes. Urban areas may commonly have higher traffic volumes; therefore, consideration of positive protection in such settings is important. As we saw on the previous</a:t>
            </a:r>
            <a:r>
              <a:rPr lang="en-US" baseline="0" dirty="0"/>
              <a:t> slide, speed is directly related to the probability of surviving a pedestrian (worker) crash. You would think that lower speeds always lower this risk, but the increased volume increases the possibility of conflict points and the number of crashes.</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Questions: </a:t>
            </a:r>
            <a:r>
              <a:rPr lang="en-US" b="0" dirty="0"/>
              <a:t>What</a:t>
            </a:r>
            <a:r>
              <a:rPr lang="en-US" b="0" baseline="0" dirty="0"/>
              <a:t> do you consider high-volume?</a:t>
            </a:r>
            <a:endParaRPr lang="en-US" b="1" dirty="0"/>
          </a:p>
          <a:p>
            <a:r>
              <a:rPr lang="en-US" b="1" dirty="0"/>
              <a:t>Additional Information: </a:t>
            </a:r>
            <a:r>
              <a:rPr lang="en-US" b="0" dirty="0"/>
              <a:t>Refer</a:t>
            </a:r>
            <a:r>
              <a:rPr lang="en-US" b="0" baseline="0" dirty="0"/>
              <a:t> to Highway Capacity Manual.</a:t>
            </a:r>
            <a:endParaRPr lang="en-US" dirty="0"/>
          </a:p>
          <a:p>
            <a:pPr eaLnBrk="1" hangingPunct="1"/>
            <a:r>
              <a:rPr lang="en-US" b="1" dirty="0"/>
              <a:t>Possible Problems: </a:t>
            </a:r>
            <a:r>
              <a:rPr lang="en-US" dirty="0"/>
              <a:t>None</a:t>
            </a:r>
          </a:p>
          <a:p>
            <a:endParaRPr lang="en-US" dirty="0"/>
          </a:p>
        </p:txBody>
      </p:sp>
      <p:sp>
        <p:nvSpPr>
          <p:cNvPr id="233476" name="Slide Number Placeholder 3"/>
          <p:cNvSpPr>
            <a:spLocks noGrp="1"/>
          </p:cNvSpPr>
          <p:nvPr>
            <p:ph type="sldNum" sz="quarter" idx="5"/>
          </p:nvPr>
        </p:nvSpPr>
        <p:spPr>
          <a:xfrm>
            <a:off x="3884613" y="8685213"/>
            <a:ext cx="2971800" cy="457200"/>
          </a:xfrm>
          <a:prstGeom prst="rect">
            <a:avLst/>
          </a:prstGeom>
          <a:noFill/>
        </p:spPr>
        <p:txBody>
          <a:bodyPr/>
          <a:lstStyle/>
          <a:p>
            <a:fld id="{BD61CD31-9740-45F6-93AB-C775A79E18A5}" type="slidenum">
              <a:rPr lang="en-US" smtClean="0"/>
              <a:pPr/>
              <a:t>25</a:t>
            </a:fld>
            <a:endParaRPr lang="en-US" dirty="0"/>
          </a:p>
        </p:txBody>
      </p:sp>
    </p:spTree>
    <p:extLst>
      <p:ext uri="{BB962C8B-B14F-4D97-AF65-F5344CB8AC3E}">
        <p14:creationId xmlns:p14="http://schemas.microsoft.com/office/powerpoint/2010/main" val="12700708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Slide Image Placeholder 1"/>
          <p:cNvSpPr>
            <a:spLocks noGrp="1" noRot="1" noChangeAspect="1" noTextEdit="1"/>
          </p:cNvSpPr>
          <p:nvPr>
            <p:ph type="sldImg"/>
          </p:nvPr>
        </p:nvSpPr>
        <p:spPr>
          <a:ln/>
        </p:spPr>
      </p:sp>
      <p:sp>
        <p:nvSpPr>
          <p:cNvPr id="234499" name="Notes Placeholder 2"/>
          <p:cNvSpPr>
            <a:spLocks noGrp="1"/>
          </p:cNvSpPr>
          <p:nvPr>
            <p:ph type="body" idx="1"/>
          </p:nvPr>
        </p:nvSpPr>
        <p:spPr>
          <a:noFill/>
          <a:ln/>
        </p:spPr>
        <p:txBody>
          <a:bodyPr/>
          <a:lstStyle/>
          <a:p>
            <a:pPr eaLnBrk="1" hangingPunct="1"/>
            <a:r>
              <a:rPr lang="en-US" b="1" dirty="0"/>
              <a:t>Key Message: </a:t>
            </a:r>
            <a:r>
              <a:rPr lang="en-US" dirty="0"/>
              <a:t>Discuss vehicle mix</a:t>
            </a:r>
          </a:p>
          <a:p>
            <a:pPr eaLnBrk="1" hangingPunct="1"/>
            <a:r>
              <a:rPr lang="en-US" b="1" dirty="0"/>
              <a:t>Est. Presentation Time: </a:t>
            </a:r>
            <a:r>
              <a:rPr lang="en-US" b="0" dirty="0"/>
              <a:t>Less</a:t>
            </a:r>
            <a:r>
              <a:rPr lang="en-US" b="0" baseline="0" dirty="0"/>
              <a:t> than 1</a:t>
            </a:r>
            <a:r>
              <a:rPr lang="en-US" dirty="0"/>
              <a:t> minute(s)</a:t>
            </a:r>
          </a:p>
          <a:p>
            <a:pPr eaLnBrk="1" hangingPunct="1"/>
            <a:r>
              <a:rPr lang="en-US" b="1" dirty="0"/>
              <a:t>Explanation of Cues/Builds: </a:t>
            </a:r>
            <a:r>
              <a:rPr lang="en-US" dirty="0"/>
              <a:t>None</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Comments: </a:t>
            </a:r>
            <a:r>
              <a:rPr lang="en-US" b="0" dirty="0"/>
              <a:t>For those projects with a</a:t>
            </a:r>
            <a:r>
              <a:rPr lang="en-US" b="0" baseline="0" dirty="0"/>
              <a:t> high percentage of trucks, the use of Positive Protection devices maybe easier to justify. The safety potential can be significant since trucks intrusions into the work zone may create serious crashes. As a designer, you should evaluate the vehicle mix and make the necessary adjustments to consider the needs of truck and other “special” vehicles. Trucks are more difficult to control and require longer distances to stop. For example, longer buffer spaces should be considered for trucks. </a:t>
            </a:r>
            <a:r>
              <a:rPr lang="en-US" dirty="0"/>
              <a:t>Projects with a high percentage of truck and heavy vehicle traffic may benefit from positive</a:t>
            </a:r>
            <a:r>
              <a:rPr lang="en-US" baseline="0" dirty="0"/>
              <a:t> </a:t>
            </a:r>
            <a:r>
              <a:rPr lang="en-US" dirty="0"/>
              <a:t>protection due to the greater impact potential of a heavy vehicle intrusion into a work space</a:t>
            </a:r>
            <a:endParaRPr lang="en-US" b="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Questions: </a:t>
            </a:r>
            <a:r>
              <a:rPr lang="en-US" b="0" dirty="0"/>
              <a:t>What</a:t>
            </a:r>
            <a:r>
              <a:rPr lang="en-US" b="0" baseline="0" dirty="0"/>
              <a:t> do you consider high percentage of trucks?</a:t>
            </a:r>
            <a:endParaRPr lang="en-US" b="1" dirty="0"/>
          </a:p>
          <a:p>
            <a:r>
              <a:rPr lang="en-US" b="1" dirty="0"/>
              <a:t>Additional Information: </a:t>
            </a:r>
            <a:r>
              <a:rPr lang="en-US" dirty="0"/>
              <a:t>None</a:t>
            </a:r>
          </a:p>
          <a:p>
            <a:pPr eaLnBrk="1" hangingPunct="1"/>
            <a:r>
              <a:rPr lang="en-US" b="1" dirty="0"/>
              <a:t>Possible Problems: </a:t>
            </a:r>
            <a:r>
              <a:rPr lang="en-US" dirty="0"/>
              <a:t>None</a:t>
            </a:r>
          </a:p>
          <a:p>
            <a:endParaRPr lang="en-US" dirty="0"/>
          </a:p>
        </p:txBody>
      </p:sp>
      <p:sp>
        <p:nvSpPr>
          <p:cNvPr id="234500" name="Slide Number Placeholder 3"/>
          <p:cNvSpPr>
            <a:spLocks noGrp="1"/>
          </p:cNvSpPr>
          <p:nvPr>
            <p:ph type="sldNum" sz="quarter" idx="5"/>
          </p:nvPr>
        </p:nvSpPr>
        <p:spPr>
          <a:xfrm>
            <a:off x="3884613" y="8685213"/>
            <a:ext cx="2971800" cy="457200"/>
          </a:xfrm>
          <a:prstGeom prst="rect">
            <a:avLst/>
          </a:prstGeom>
          <a:noFill/>
        </p:spPr>
        <p:txBody>
          <a:bodyPr/>
          <a:lstStyle/>
          <a:p>
            <a:fld id="{FDE83D41-68C6-421A-A2BB-99236C8331C1}" type="slidenum">
              <a:rPr lang="en-US" smtClean="0"/>
              <a:pPr/>
              <a:t>26</a:t>
            </a:fld>
            <a:endParaRPr lang="en-US" dirty="0"/>
          </a:p>
        </p:txBody>
      </p:sp>
    </p:spTree>
    <p:extLst>
      <p:ext uri="{BB962C8B-B14F-4D97-AF65-F5344CB8AC3E}">
        <p14:creationId xmlns:p14="http://schemas.microsoft.com/office/powerpoint/2010/main" val="894182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Slide Image Placeholder 1"/>
          <p:cNvSpPr>
            <a:spLocks noGrp="1" noRot="1" noChangeAspect="1" noTextEdit="1"/>
          </p:cNvSpPr>
          <p:nvPr>
            <p:ph type="sldImg"/>
          </p:nvPr>
        </p:nvSpPr>
        <p:spPr>
          <a:ln/>
        </p:spPr>
      </p:sp>
      <p:sp>
        <p:nvSpPr>
          <p:cNvPr id="235523" name="Notes Placeholder 2"/>
          <p:cNvSpPr>
            <a:spLocks noGrp="1"/>
          </p:cNvSpPr>
          <p:nvPr>
            <p:ph type="body" idx="1"/>
          </p:nvPr>
        </p:nvSpPr>
        <p:spPr>
          <a:noFill/>
          <a:ln/>
        </p:spPr>
        <p:txBody>
          <a:bodyPr/>
          <a:lstStyle/>
          <a:p>
            <a:pPr eaLnBrk="1" hangingPunct="1"/>
            <a:r>
              <a:rPr lang="en-US" b="1" dirty="0"/>
              <a:t>Key Message: </a:t>
            </a:r>
            <a:r>
              <a:rPr lang="en-US" dirty="0"/>
              <a:t>Discuss the</a:t>
            </a:r>
            <a:r>
              <a:rPr lang="en-US" baseline="0" dirty="0"/>
              <a:t> type of work (as related to worker exposure and crash risks)</a:t>
            </a:r>
            <a:endParaRPr lang="en-US" dirty="0"/>
          </a:p>
          <a:p>
            <a:pPr eaLnBrk="1" hangingPunct="1"/>
            <a:r>
              <a:rPr lang="en-US" b="1" dirty="0"/>
              <a:t>Est. Presentation Time: </a:t>
            </a:r>
            <a:r>
              <a:rPr lang="en-US" b="0" dirty="0"/>
              <a:t>Less</a:t>
            </a:r>
            <a:r>
              <a:rPr lang="en-US" b="0" baseline="0" dirty="0"/>
              <a:t> than 1</a:t>
            </a:r>
            <a:r>
              <a:rPr lang="en-US" dirty="0"/>
              <a:t> minute(s)</a:t>
            </a:r>
          </a:p>
          <a:p>
            <a:pPr eaLnBrk="1" hangingPunct="1"/>
            <a:r>
              <a:rPr lang="en-US" b="1" dirty="0"/>
              <a:t>Explanation of Cues/Builds: </a:t>
            </a:r>
            <a:r>
              <a:rPr lang="en-US" dirty="0"/>
              <a:t>None</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Comments: </a:t>
            </a:r>
            <a:r>
              <a:rPr lang="en-US" dirty="0"/>
              <a:t>For operations that place workers close to travel lanes that are open to traffic, positive protection devices provide the greatest value in shielding workers. The value of these devices is enhanced where adequate lateral buffer space does not provide separation between motorists and workers or devices, and a longitudinal buffer is not available to protect workers by giving motorists adequate room to stop upon leaving the traffic space. This may be especially important for bridge projects or confined areas such as tunnels.</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Questions: </a:t>
            </a:r>
            <a:r>
              <a:rPr lang="en-US" b="0" dirty="0"/>
              <a:t>What</a:t>
            </a:r>
            <a:r>
              <a:rPr lang="en-US" b="0" baseline="0" dirty="0"/>
              <a:t> do you consider “close”?</a:t>
            </a:r>
            <a:endParaRPr lang="en-US" b="1" dirty="0"/>
          </a:p>
          <a:p>
            <a:r>
              <a:rPr lang="en-US" b="1" dirty="0"/>
              <a:t>Additional Information: </a:t>
            </a:r>
            <a:r>
              <a:rPr lang="en-US" b="0" dirty="0"/>
              <a:t>Photo</a:t>
            </a:r>
            <a:r>
              <a:rPr lang="en-US" b="0" baseline="0" dirty="0"/>
              <a:t> is I-495 in Northern Virginia, by J. Morales.</a:t>
            </a:r>
            <a:endParaRPr lang="en-US" dirty="0"/>
          </a:p>
          <a:p>
            <a:pPr eaLnBrk="1" hangingPunct="1"/>
            <a:r>
              <a:rPr lang="en-US" b="1" dirty="0"/>
              <a:t>Possible Problems: </a:t>
            </a:r>
            <a:r>
              <a:rPr lang="en-US" dirty="0"/>
              <a:t>None</a:t>
            </a:r>
          </a:p>
          <a:p>
            <a:endParaRPr lang="en-US" dirty="0"/>
          </a:p>
        </p:txBody>
      </p:sp>
      <p:sp>
        <p:nvSpPr>
          <p:cNvPr id="235524" name="Slide Number Placeholder 3"/>
          <p:cNvSpPr>
            <a:spLocks noGrp="1"/>
          </p:cNvSpPr>
          <p:nvPr>
            <p:ph type="sldNum" sz="quarter" idx="5"/>
          </p:nvPr>
        </p:nvSpPr>
        <p:spPr>
          <a:xfrm>
            <a:off x="3884613" y="8685213"/>
            <a:ext cx="2971800" cy="457200"/>
          </a:xfrm>
          <a:prstGeom prst="rect">
            <a:avLst/>
          </a:prstGeom>
          <a:noFill/>
        </p:spPr>
        <p:txBody>
          <a:bodyPr/>
          <a:lstStyle/>
          <a:p>
            <a:fld id="{E62BC381-EBE9-4515-9EB1-98565601AA60}" type="slidenum">
              <a:rPr lang="en-US" smtClean="0"/>
              <a:pPr/>
              <a:t>27</a:t>
            </a:fld>
            <a:endParaRPr lang="en-US" dirty="0"/>
          </a:p>
        </p:txBody>
      </p:sp>
    </p:spTree>
    <p:extLst>
      <p:ext uri="{BB962C8B-B14F-4D97-AF65-F5344CB8AC3E}">
        <p14:creationId xmlns:p14="http://schemas.microsoft.com/office/powerpoint/2010/main" val="23814509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Slide Image Placeholder 1"/>
          <p:cNvSpPr>
            <a:spLocks noGrp="1" noRot="1" noChangeAspect="1" noTextEdit="1"/>
          </p:cNvSpPr>
          <p:nvPr>
            <p:ph type="sldImg"/>
          </p:nvPr>
        </p:nvSpPr>
        <p:spPr>
          <a:ln/>
        </p:spPr>
      </p:sp>
      <p:sp>
        <p:nvSpPr>
          <p:cNvPr id="236547" name="Notes Placeholder 2"/>
          <p:cNvSpPr>
            <a:spLocks noGrp="1"/>
          </p:cNvSpPr>
          <p:nvPr>
            <p:ph type="body" idx="1"/>
          </p:nvPr>
        </p:nvSpPr>
        <p:spPr>
          <a:noFill/>
          <a:ln/>
        </p:spPr>
        <p:txBody>
          <a:bodyPr/>
          <a:lstStyle/>
          <a:p>
            <a:pPr eaLnBrk="1" hangingPunct="1"/>
            <a:r>
              <a:rPr lang="en-US" b="1" dirty="0"/>
              <a:t>Key Message: </a:t>
            </a:r>
            <a:r>
              <a:rPr lang="en-US" dirty="0"/>
              <a:t>Discuss the</a:t>
            </a:r>
            <a:r>
              <a:rPr lang="en-US" baseline="0" dirty="0"/>
              <a:t> distance between traffic and workers, and extent of worker exposure </a:t>
            </a:r>
            <a:endParaRPr lang="en-US" dirty="0"/>
          </a:p>
          <a:p>
            <a:pPr eaLnBrk="1" hangingPunct="1"/>
            <a:r>
              <a:rPr lang="en-US" b="1" dirty="0"/>
              <a:t>Est. Presentation Time: </a:t>
            </a:r>
            <a:r>
              <a:rPr lang="en-US" b="0" dirty="0"/>
              <a:t>Less</a:t>
            </a:r>
            <a:r>
              <a:rPr lang="en-US" b="0" baseline="0" dirty="0"/>
              <a:t> than 1</a:t>
            </a:r>
            <a:r>
              <a:rPr lang="en-US" dirty="0"/>
              <a:t> minute(s)</a:t>
            </a:r>
          </a:p>
          <a:p>
            <a:pPr eaLnBrk="1" hangingPunct="1"/>
            <a:r>
              <a:rPr lang="en-US" b="1" dirty="0"/>
              <a:t>Explanation of Cues/Builds: </a:t>
            </a:r>
            <a:r>
              <a:rPr lang="en-US" dirty="0"/>
              <a:t>None</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Comments: </a:t>
            </a:r>
            <a:r>
              <a:rPr lang="en-US" dirty="0"/>
              <a:t>The type of construction or maintenance work should also be considered when determining when to use positive protection devices. Work activities that place workers close to moving traffic for extended periods entail the greatest risk to workers and provide the greatest benefit for the use of positive protection. Examples include shoulder maintenance, bridge slab replacement, and widening projects. In addition, shadow vehicles with TMAs and rolling roadblocks can be used to shield workers from traffic during temporary traffic control device installation and removal. Rolling roadblocks that include law enforcement personnel provide time for workers to install and remove devices without direct exposure to traffic. </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Questions: </a:t>
            </a:r>
            <a:r>
              <a:rPr lang="en-US" b="0" dirty="0"/>
              <a:t>How do you determine</a:t>
            </a:r>
            <a:r>
              <a:rPr lang="en-US" b="0" baseline="0" dirty="0"/>
              <a:t> the length of the buffer space?</a:t>
            </a:r>
            <a:endParaRPr lang="en-US" b="1" dirty="0"/>
          </a:p>
          <a:p>
            <a:r>
              <a:rPr lang="en-US" b="1" dirty="0"/>
              <a:t>Additional Information: </a:t>
            </a:r>
            <a:r>
              <a:rPr lang="en-US" b="0" dirty="0"/>
              <a:t>Photo</a:t>
            </a:r>
            <a:r>
              <a:rPr lang="en-US" b="0" baseline="0" dirty="0"/>
              <a:t> source unknown.</a:t>
            </a:r>
            <a:endParaRPr lang="en-US" dirty="0"/>
          </a:p>
          <a:p>
            <a:pPr eaLnBrk="1" hangingPunct="1"/>
            <a:r>
              <a:rPr lang="en-US" b="1" dirty="0"/>
              <a:t>Possible Problems: </a:t>
            </a:r>
            <a:r>
              <a:rPr lang="en-US" dirty="0"/>
              <a:t>None</a:t>
            </a:r>
          </a:p>
          <a:p>
            <a:endParaRPr lang="en-US" dirty="0"/>
          </a:p>
        </p:txBody>
      </p:sp>
      <p:sp>
        <p:nvSpPr>
          <p:cNvPr id="236548" name="Slide Number Placeholder 3"/>
          <p:cNvSpPr>
            <a:spLocks noGrp="1"/>
          </p:cNvSpPr>
          <p:nvPr>
            <p:ph type="sldNum" sz="quarter" idx="5"/>
          </p:nvPr>
        </p:nvSpPr>
        <p:spPr>
          <a:xfrm>
            <a:off x="3884613" y="8685213"/>
            <a:ext cx="2971800" cy="457200"/>
          </a:xfrm>
          <a:prstGeom prst="rect">
            <a:avLst/>
          </a:prstGeom>
          <a:noFill/>
        </p:spPr>
        <p:txBody>
          <a:bodyPr/>
          <a:lstStyle/>
          <a:p>
            <a:fld id="{2B3E78F8-C712-45EE-8870-9FD025B1EAB5}" type="slidenum">
              <a:rPr lang="en-US" smtClean="0"/>
              <a:pPr/>
              <a:t>28</a:t>
            </a:fld>
            <a:endParaRPr lang="en-US" dirty="0"/>
          </a:p>
        </p:txBody>
      </p:sp>
    </p:spTree>
    <p:extLst>
      <p:ext uri="{BB962C8B-B14F-4D97-AF65-F5344CB8AC3E}">
        <p14:creationId xmlns:p14="http://schemas.microsoft.com/office/powerpoint/2010/main" val="36803493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Illustrate with a photo</a:t>
            </a:r>
          </a:p>
          <a:p>
            <a:pPr eaLnBrk="1" hangingPunct="1"/>
            <a:r>
              <a:rPr lang="en-US" b="1" dirty="0"/>
              <a:t>Est. Presentation Time: </a:t>
            </a:r>
            <a:r>
              <a:rPr lang="en-US" b="0" dirty="0"/>
              <a:t>Less</a:t>
            </a:r>
            <a:r>
              <a:rPr lang="en-US" b="0" baseline="0" dirty="0"/>
              <a:t> than 1</a:t>
            </a:r>
            <a:r>
              <a:rPr lang="en-US" dirty="0"/>
              <a:t> minute(s)</a:t>
            </a:r>
          </a:p>
          <a:p>
            <a:pPr eaLnBrk="1" hangingPunct="1"/>
            <a:r>
              <a:rPr lang="en-US" b="1" dirty="0"/>
              <a:t>Explanation of Cues/Builds: </a:t>
            </a:r>
            <a:r>
              <a:rPr lang="en-US" dirty="0"/>
              <a:t>None</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Comments: </a:t>
            </a:r>
            <a:r>
              <a:rPr lang="en-US" dirty="0"/>
              <a:t>Here we see a</a:t>
            </a:r>
            <a:r>
              <a:rPr lang="en-US" baseline="0" dirty="0"/>
              <a:t> maintenance project on a high-speed facility. Notice the lateral buffer and reliance on flashing lights on vehicles. </a:t>
            </a:r>
            <a:r>
              <a:rPr lang="en-US" kern="1200" baseline="0" dirty="0">
                <a:solidFill>
                  <a:schemeClr val="tx1"/>
                </a:solidFill>
                <a:latin typeface="Arial" charset="0"/>
                <a:ea typeface="+mn-ea"/>
                <a:cs typeface="+mn-cs"/>
              </a:rPr>
              <a:t>During short-duration work, it often takes longer to set up and remove the TTC zone than to perform the work. Workers face hazards in setting up and taking down the TTC zone. Also, since the work time is short, delays affecting road users are significantly increased when additional devices are installed and removed. </a:t>
            </a:r>
            <a:r>
              <a:rPr lang="en-US" sz="1000" b="0" kern="1200" dirty="0">
                <a:solidFill>
                  <a:schemeClr val="tx1"/>
                </a:solidFill>
                <a:latin typeface="Arial" charset="0"/>
                <a:ea typeface="+mn-ea"/>
                <a:cs typeface="+mn-cs"/>
              </a:rPr>
              <a:t>In addition to lateral buffer other possible measures include – closer spacing of devices, larger devices such as drums, and signs.</a:t>
            </a:r>
            <a:endParaRPr lang="en-US" b="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Questions: </a:t>
            </a:r>
            <a:r>
              <a:rPr lang="en-US" b="0" dirty="0"/>
              <a:t>None</a:t>
            </a:r>
            <a:endParaRPr lang="en-US" b="0" baseline="0" dirty="0"/>
          </a:p>
          <a:p>
            <a:r>
              <a:rPr lang="en-US" b="1" baseline="0" dirty="0"/>
              <a:t>Additional Information:</a:t>
            </a:r>
            <a:r>
              <a:rPr lang="en-US" b="0" baseline="0" dirty="0"/>
              <a:t>.</a:t>
            </a:r>
            <a:endParaRPr lang="en-US" b="0" dirty="0"/>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29</a:t>
            </a:fld>
            <a:endParaRPr lang="en-US" dirty="0"/>
          </a:p>
        </p:txBody>
      </p:sp>
    </p:spTree>
    <p:extLst>
      <p:ext uri="{BB962C8B-B14F-4D97-AF65-F5344CB8AC3E}">
        <p14:creationId xmlns:p14="http://schemas.microsoft.com/office/powerpoint/2010/main" val="10935694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Illustrate with a photo</a:t>
            </a:r>
          </a:p>
          <a:p>
            <a:pPr eaLnBrk="1" hangingPunct="1"/>
            <a:r>
              <a:rPr lang="en-US" b="1" dirty="0"/>
              <a:t>Est. Presentation Time: </a:t>
            </a:r>
            <a:r>
              <a:rPr lang="en-US" b="0" dirty="0"/>
              <a:t>Less</a:t>
            </a:r>
            <a:r>
              <a:rPr lang="en-US" b="0" baseline="0" dirty="0"/>
              <a:t> than 1</a:t>
            </a:r>
            <a:r>
              <a:rPr lang="en-US" dirty="0"/>
              <a:t> minute(s)</a:t>
            </a:r>
          </a:p>
          <a:p>
            <a:pPr eaLnBrk="1" hangingPunct="1"/>
            <a:r>
              <a:rPr lang="en-US" b="1" dirty="0"/>
              <a:t>Explanation of Cues/Builds: </a:t>
            </a:r>
            <a:r>
              <a:rPr lang="en-US" b="0" dirty="0"/>
              <a:t>Text</a:t>
            </a:r>
            <a:r>
              <a:rPr lang="en-US" b="0" baseline="0" dirty="0"/>
              <a:t> box appears on click</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Comments: </a:t>
            </a:r>
            <a:r>
              <a:rPr lang="en-US" dirty="0"/>
              <a:t>Workers are in</a:t>
            </a:r>
            <a:r>
              <a:rPr lang="en-US" baseline="0" dirty="0"/>
              <a:t> close proximity to traffic during installation and removal procedures. Don’t neglect that part of your design. Think: Are workers exposed? How can we minimize that exposure?</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Questions: </a:t>
            </a:r>
            <a:r>
              <a:rPr lang="en-US" b="0" dirty="0"/>
              <a:t>Photo</a:t>
            </a:r>
            <a:r>
              <a:rPr lang="en-US" b="0" baseline="0" dirty="0"/>
              <a:t> is a screen capture from a TX DOT YouTube video.</a:t>
            </a:r>
          </a:p>
          <a:p>
            <a:r>
              <a:rPr lang="en-US" b="1" baseline="0" dirty="0"/>
              <a:t>Additional Information: </a:t>
            </a:r>
            <a:r>
              <a:rPr lang="en-US" b="0" baseline="0" dirty="0"/>
              <a:t>None</a:t>
            </a:r>
            <a:endParaRPr lang="en-US" b="0" dirty="0"/>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30</a:t>
            </a:fld>
            <a:endParaRPr lang="en-US" dirty="0"/>
          </a:p>
        </p:txBody>
      </p:sp>
    </p:spTree>
    <p:extLst>
      <p:ext uri="{BB962C8B-B14F-4D97-AF65-F5344CB8AC3E}">
        <p14:creationId xmlns:p14="http://schemas.microsoft.com/office/powerpoint/2010/main" val="23034563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a:t>
            </a:r>
            <a:r>
              <a:rPr lang="en-US" b="0" dirty="0"/>
              <a:t>:</a:t>
            </a:r>
            <a:r>
              <a:rPr lang="en-US" b="0" baseline="0" dirty="0"/>
              <a:t> Discuss the 2-foot rule</a:t>
            </a:r>
            <a:endParaRPr lang="en-US" b="0" dirty="0"/>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a:t>
            </a:r>
            <a:r>
              <a:rPr lang="en-US" b="1" baseline="0" dirty="0"/>
              <a:t> </a:t>
            </a:r>
            <a:r>
              <a:rPr lang="en-US" b="0" baseline="0" dirty="0"/>
              <a:t>There is a rule of thumb in the industry. If the work is within 2 feet of an open lane, that lane should be closed. Even so, 3 feet is very close! Judgment will be involved here. But it is a matter of common sense.</a:t>
            </a:r>
            <a:endParaRPr lang="en-US" b="0" dirty="0"/>
          </a:p>
          <a:p>
            <a:pPr eaLnBrk="1" hangingPunct="1"/>
            <a:r>
              <a:rPr lang="en-US" b="1" dirty="0"/>
              <a:t>Suggested Questions: </a:t>
            </a:r>
            <a:r>
              <a:rPr lang="en-US" b="0" dirty="0"/>
              <a:t>Ho</a:t>
            </a:r>
            <a:r>
              <a:rPr lang="en-US" b="0" baseline="0" dirty="0"/>
              <a:t>w many of you have been in a work zone close to fast-moving traffic?</a:t>
            </a:r>
            <a:endParaRPr lang="en-US" dirty="0"/>
          </a:p>
          <a:p>
            <a:pPr eaLnBrk="1" hangingPunct="1"/>
            <a:r>
              <a:rPr lang="en-US" b="1" dirty="0"/>
              <a:t>Additional Information: </a:t>
            </a:r>
            <a:r>
              <a:rPr lang="en-US" b="0" dirty="0"/>
              <a:t>Photo source: Juan M. Morales (I-66 in near Vienna, Virginia)</a:t>
            </a:r>
          </a:p>
          <a:p>
            <a:pPr eaLnBrk="1" hangingPunct="1"/>
            <a:r>
              <a:rPr lang="en-US" b="1" dirty="0"/>
              <a:t>Possible Problems: </a:t>
            </a:r>
            <a:r>
              <a:rPr lang="en-US" b="0" dirty="0"/>
              <a:t>Source</a:t>
            </a:r>
            <a:r>
              <a:rPr lang="en-US" b="0" baseline="0" dirty="0"/>
              <a:t> for this is unknown. Treat as a recommended practice.</a:t>
            </a:r>
            <a:endParaRPr lang="en-US" dirty="0"/>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31</a:t>
            </a:fld>
            <a:endParaRPr lang="en-US" dirty="0"/>
          </a:p>
        </p:txBody>
      </p:sp>
    </p:spTree>
    <p:extLst>
      <p:ext uri="{BB962C8B-B14F-4D97-AF65-F5344CB8AC3E}">
        <p14:creationId xmlns:p14="http://schemas.microsoft.com/office/powerpoint/2010/main" val="5966697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a:ln/>
        </p:spPr>
      </p:sp>
      <p:sp>
        <p:nvSpPr>
          <p:cNvPr id="142339" name="Notes Placeholder 2"/>
          <p:cNvSpPr>
            <a:spLocks noGrp="1"/>
          </p:cNvSpPr>
          <p:nvPr>
            <p:ph type="body" idx="1"/>
          </p:nvPr>
        </p:nvSpPr>
        <p:spPr>
          <a:noFill/>
          <a:ln/>
        </p:spPr>
        <p:txBody>
          <a:bodyPr/>
          <a:lstStyle/>
          <a:p>
            <a:pPr eaLnBrk="1" hangingPunct="1"/>
            <a:r>
              <a:rPr lang="en-US" b="1" dirty="0"/>
              <a:t>Key Message: </a:t>
            </a:r>
            <a:r>
              <a:rPr lang="en-US" b="0" dirty="0"/>
              <a:t>Discuss</a:t>
            </a:r>
            <a:r>
              <a:rPr lang="en-US" b="0" baseline="0" dirty="0"/>
              <a:t> when to use Positive Protection devices</a:t>
            </a:r>
            <a:endParaRPr lang="en-US" dirty="0"/>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Suggested Comments: </a:t>
            </a:r>
            <a:r>
              <a:rPr lang="en-US" dirty="0"/>
              <a:t>The determination of when to use positive protection is typically based on either a project-specific engineering study or agency guidelines (which also should be based on an engineering study). Both the project-specific study and agency guidelines typically consider the actual conditions expected to be encountered in the work zone combined with the characteristics of the various devices that may be available.</a:t>
            </a:r>
            <a:endParaRPr lang="en-US" b="1" dirty="0"/>
          </a:p>
          <a:p>
            <a:pPr eaLnBrk="1" hangingPunct="1"/>
            <a:r>
              <a:rPr lang="en-US" b="1" dirty="0"/>
              <a:t>Suggested Questions: </a:t>
            </a:r>
            <a:r>
              <a:rPr lang="en-US" dirty="0"/>
              <a:t>How do you define worker safety? What is risk?</a:t>
            </a:r>
          </a:p>
          <a:p>
            <a:pPr eaLnBrk="1" hangingPunct="1"/>
            <a:r>
              <a:rPr lang="en-US" b="1" dirty="0"/>
              <a:t>Additional Information: </a:t>
            </a:r>
            <a:r>
              <a:rPr lang="en-US" i="0" dirty="0"/>
              <a:t>The Roadside Design Guide (RDG) states that “the design and selection of work-zone safety features should be based on expected operating speeds and proximity of vehicles to workers and pedestrians.” Additional factors that may impact the decision are provided in these guidelines.</a:t>
            </a:r>
            <a:endParaRPr lang="en-US" b="1" i="0" dirty="0"/>
          </a:p>
          <a:p>
            <a:pPr eaLnBrk="1" hangingPunct="1"/>
            <a:r>
              <a:rPr lang="en-US" b="1" dirty="0"/>
              <a:t>Possible Problems: </a:t>
            </a:r>
            <a:r>
              <a:rPr lang="en-US" dirty="0"/>
              <a:t>None</a:t>
            </a:r>
          </a:p>
          <a:p>
            <a:endParaRPr lang="en-US" dirty="0"/>
          </a:p>
        </p:txBody>
      </p:sp>
      <p:sp>
        <p:nvSpPr>
          <p:cNvPr id="142340" name="Slide Number Placeholder 3"/>
          <p:cNvSpPr>
            <a:spLocks noGrp="1"/>
          </p:cNvSpPr>
          <p:nvPr>
            <p:ph type="sldNum" sz="quarter" idx="5"/>
          </p:nvPr>
        </p:nvSpPr>
        <p:spPr>
          <a:xfrm>
            <a:off x="3884613" y="8685213"/>
            <a:ext cx="2971800" cy="457200"/>
          </a:xfrm>
          <a:prstGeom prst="rect">
            <a:avLst/>
          </a:prstGeom>
          <a:noFill/>
        </p:spPr>
        <p:txBody>
          <a:bodyPr/>
          <a:lstStyle/>
          <a:p>
            <a:fld id="{C513B916-C229-4F1C-A025-4AF7F9CEFFAE}" type="slidenum">
              <a:rPr lang="en-US" smtClean="0"/>
              <a:pPr/>
              <a:t>3</a:t>
            </a:fld>
            <a:endParaRPr lang="en-US" dirty="0"/>
          </a:p>
        </p:txBody>
      </p:sp>
    </p:spTree>
    <p:extLst>
      <p:ext uri="{BB962C8B-B14F-4D97-AF65-F5344CB8AC3E}">
        <p14:creationId xmlns:p14="http://schemas.microsoft.com/office/powerpoint/2010/main" val="18938325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Slide Image Placeholder 1"/>
          <p:cNvSpPr>
            <a:spLocks noGrp="1" noRot="1" noChangeAspect="1" noTextEdit="1"/>
          </p:cNvSpPr>
          <p:nvPr>
            <p:ph type="sldImg"/>
          </p:nvPr>
        </p:nvSpPr>
        <p:spPr>
          <a:ln/>
        </p:spPr>
      </p:sp>
      <p:sp>
        <p:nvSpPr>
          <p:cNvPr id="237571" name="Notes Placeholder 2"/>
          <p:cNvSpPr>
            <a:spLocks noGrp="1"/>
          </p:cNvSpPr>
          <p:nvPr>
            <p:ph type="body" idx="1"/>
          </p:nvPr>
        </p:nvSpPr>
        <p:spPr>
          <a:noFill/>
          <a:ln/>
        </p:spPr>
        <p:txBody>
          <a:bodyPr/>
          <a:lstStyle/>
          <a:p>
            <a:pPr eaLnBrk="1" hangingPunct="1"/>
            <a:r>
              <a:rPr lang="en-US" b="1" dirty="0"/>
              <a:t>Key Message: </a:t>
            </a:r>
            <a:r>
              <a:rPr lang="en-US" dirty="0"/>
              <a:t>Discuss limited escape paths</a:t>
            </a:r>
          </a:p>
          <a:p>
            <a:pPr eaLnBrk="1" hangingPunct="1"/>
            <a:r>
              <a:rPr lang="en-US" b="1" dirty="0"/>
              <a:t>Est. Presentation Time: </a:t>
            </a:r>
            <a:r>
              <a:rPr lang="en-US" b="0" dirty="0"/>
              <a:t>Less</a:t>
            </a:r>
            <a:r>
              <a:rPr lang="en-US" b="0" baseline="0" dirty="0"/>
              <a:t> than 1</a:t>
            </a:r>
            <a:r>
              <a:rPr lang="en-US" dirty="0"/>
              <a:t> minute(s)</a:t>
            </a:r>
          </a:p>
          <a:p>
            <a:pPr eaLnBrk="1" hangingPunct="1"/>
            <a:r>
              <a:rPr lang="en-US" b="1" dirty="0"/>
              <a:t>Explanation of Cues/Builds: </a:t>
            </a:r>
            <a:r>
              <a:rPr lang="en-US" b="0" dirty="0"/>
              <a:t>Text</a:t>
            </a:r>
            <a:r>
              <a:rPr lang="en-US" b="0" baseline="0" dirty="0"/>
              <a:t> box appears on click</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Comments: </a:t>
            </a:r>
            <a:r>
              <a:rPr lang="en-US" dirty="0"/>
              <a:t>Projects with limited or no available escape paths within a work zone restrict workers from avoiding errant vehicles that have entered the work space. Bridge and tunnel projects are examples of locations where positive protection can help protect workers with limited escape paths. Likewise projects with a heavy presence of equipment and materials in a confined area, which restrict workers ability to avoid an errant vehicle, can also benefit from positive protection. </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Questions: </a:t>
            </a:r>
            <a:r>
              <a:rPr lang="en-US" b="0" dirty="0"/>
              <a:t>None </a:t>
            </a:r>
            <a:endParaRPr lang="en-US" b="1" dirty="0"/>
          </a:p>
          <a:p>
            <a:r>
              <a:rPr lang="en-US" b="1" dirty="0"/>
              <a:t>Additional Information: </a:t>
            </a:r>
            <a:r>
              <a:rPr lang="en-US" b="0" dirty="0"/>
              <a:t>Photo</a:t>
            </a:r>
            <a:r>
              <a:rPr lang="en-US" b="0" baseline="0" dirty="0"/>
              <a:t> is the Goethals Bridge EB, NYC, I-278, by Juan M. Morales.</a:t>
            </a:r>
            <a:endParaRPr lang="en-US" dirty="0"/>
          </a:p>
          <a:p>
            <a:pPr eaLnBrk="1" hangingPunct="1"/>
            <a:r>
              <a:rPr lang="en-US" b="1" dirty="0"/>
              <a:t>Possible Problems: </a:t>
            </a:r>
            <a:r>
              <a:rPr lang="en-US" dirty="0"/>
              <a:t>None</a:t>
            </a:r>
          </a:p>
          <a:p>
            <a:endParaRPr lang="en-US" dirty="0"/>
          </a:p>
          <a:p>
            <a:endParaRPr lang="en-US" dirty="0"/>
          </a:p>
        </p:txBody>
      </p:sp>
      <p:sp>
        <p:nvSpPr>
          <p:cNvPr id="237572" name="Slide Number Placeholder 3"/>
          <p:cNvSpPr>
            <a:spLocks noGrp="1"/>
          </p:cNvSpPr>
          <p:nvPr>
            <p:ph type="sldNum" sz="quarter" idx="5"/>
          </p:nvPr>
        </p:nvSpPr>
        <p:spPr>
          <a:xfrm>
            <a:off x="3884613" y="8685213"/>
            <a:ext cx="2971800" cy="457200"/>
          </a:xfrm>
          <a:prstGeom prst="rect">
            <a:avLst/>
          </a:prstGeom>
          <a:noFill/>
        </p:spPr>
        <p:txBody>
          <a:bodyPr/>
          <a:lstStyle/>
          <a:p>
            <a:fld id="{CCCC9321-9CC9-4C08-ABCB-B17CB36EBE21}" type="slidenum">
              <a:rPr lang="en-US" smtClean="0"/>
              <a:pPr/>
              <a:t>32</a:t>
            </a:fld>
            <a:endParaRPr lang="en-US" dirty="0"/>
          </a:p>
        </p:txBody>
      </p:sp>
    </p:spTree>
    <p:extLst>
      <p:ext uri="{BB962C8B-B14F-4D97-AF65-F5344CB8AC3E}">
        <p14:creationId xmlns:p14="http://schemas.microsoft.com/office/powerpoint/2010/main" val="17574739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 </a:t>
            </a:r>
            <a:r>
              <a:rPr lang="en-US" dirty="0"/>
              <a:t>Discuss limited escape paths</a:t>
            </a:r>
          </a:p>
          <a:p>
            <a:pPr eaLnBrk="1" hangingPunct="1"/>
            <a:r>
              <a:rPr lang="en-US" b="1" dirty="0"/>
              <a:t>Est. Presentation Time: </a:t>
            </a:r>
            <a:r>
              <a:rPr lang="en-US" b="0" dirty="0"/>
              <a:t>Less</a:t>
            </a:r>
            <a:r>
              <a:rPr lang="en-US" b="0" baseline="0" dirty="0"/>
              <a:t> than 1</a:t>
            </a:r>
            <a:r>
              <a:rPr lang="en-US" dirty="0"/>
              <a:t> minute(s)</a:t>
            </a:r>
          </a:p>
          <a:p>
            <a:pPr eaLnBrk="1" hangingPunct="1"/>
            <a:r>
              <a:rPr lang="en-US" b="1" dirty="0"/>
              <a:t>Explanation of Cues/Builds: </a:t>
            </a:r>
            <a:r>
              <a:rPr lang="en-US" b="0" dirty="0"/>
              <a:t>Text</a:t>
            </a:r>
            <a:r>
              <a:rPr lang="en-US" b="0" baseline="0" dirty="0"/>
              <a:t> box appears on click</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Comments: </a:t>
            </a:r>
            <a:r>
              <a:rPr lang="en-US" dirty="0"/>
              <a:t>Tunnels and bridges pose significant problems</a:t>
            </a:r>
            <a:r>
              <a:rPr lang="en-US" baseline="0" dirty="0"/>
              <a:t> for TTC due to restricted spaces and lack of escape routes for workers.</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Questions: </a:t>
            </a:r>
            <a:r>
              <a:rPr lang="en-US" b="0" dirty="0"/>
              <a:t>Why</a:t>
            </a:r>
            <a:r>
              <a:rPr lang="en-US" b="0" baseline="0" dirty="0"/>
              <a:t> are bridges and tunnels problematic for TTC? Little room for devices and no escape routes. What options are there?</a:t>
            </a:r>
            <a:endParaRPr lang="en-US" b="1" dirty="0"/>
          </a:p>
          <a:p>
            <a:r>
              <a:rPr lang="en-US" b="1" dirty="0"/>
              <a:t>Additional Information: </a:t>
            </a:r>
            <a:r>
              <a:rPr lang="en-US" b="0" dirty="0"/>
              <a:t>Photos by Juan M. Morales (NYC tunnels)</a:t>
            </a:r>
          </a:p>
          <a:p>
            <a:pPr eaLnBrk="1" hangingPunct="1"/>
            <a:r>
              <a:rPr lang="en-US" b="1" dirty="0"/>
              <a:t>Possible Problems: </a:t>
            </a:r>
            <a:r>
              <a:rPr lang="en-US" b="0" dirty="0"/>
              <a:t>Try</a:t>
            </a:r>
            <a:r>
              <a:rPr lang="en-US" b="0" baseline="0" dirty="0"/>
              <a:t> to generate discussion.</a:t>
            </a:r>
            <a:endParaRPr lang="en-US" dirty="0"/>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33</a:t>
            </a:fld>
            <a:endParaRPr lang="en-US" dirty="0"/>
          </a:p>
        </p:txBody>
      </p:sp>
    </p:spTree>
    <p:extLst>
      <p:ext uri="{BB962C8B-B14F-4D97-AF65-F5344CB8AC3E}">
        <p14:creationId xmlns:p14="http://schemas.microsoft.com/office/powerpoint/2010/main" val="11288932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Illustrate</a:t>
            </a:r>
            <a:r>
              <a:rPr lang="en-US" baseline="0" dirty="0"/>
              <a:t> previous point with a photo</a:t>
            </a:r>
            <a:endParaRPr lang="en-US" dirty="0"/>
          </a:p>
          <a:p>
            <a:pPr eaLnBrk="1" hangingPunct="1"/>
            <a:r>
              <a:rPr lang="en-US" b="1" dirty="0"/>
              <a:t>Est. Presentation Time: </a:t>
            </a:r>
            <a:r>
              <a:rPr lang="en-US" b="0" baseline="0" dirty="0"/>
              <a:t>1-2</a:t>
            </a:r>
            <a:r>
              <a:rPr lang="en-US" dirty="0"/>
              <a:t> minute(s)</a:t>
            </a:r>
          </a:p>
          <a:p>
            <a:pPr eaLnBrk="1" hangingPunct="1"/>
            <a:r>
              <a:rPr lang="en-US" b="1" dirty="0"/>
              <a:t>Explanation of Cues/Builds: </a:t>
            </a:r>
            <a:r>
              <a:rPr lang="en-US" b="0" dirty="0"/>
              <a:t>None</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Comments: </a:t>
            </a:r>
            <a:r>
              <a:rPr lang="en-US" dirty="0"/>
              <a:t>Tunnels offer a lot of TTC challenges due</a:t>
            </a:r>
            <a:r>
              <a:rPr lang="en-US" baseline="0" dirty="0"/>
              <a:t> to the confined spaces and reduced visibility. There is little room for signs, and the darkness impacts visibility. How have you dealt with these situations?</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Questions: </a:t>
            </a:r>
            <a:r>
              <a:rPr lang="en-US" dirty="0"/>
              <a:t>How can we provide</a:t>
            </a:r>
            <a:r>
              <a:rPr lang="en-US" baseline="0" dirty="0"/>
              <a:t> an escape route for a tunnel like this one?</a:t>
            </a:r>
            <a:endParaRPr lang="en-US" b="1" dirty="0"/>
          </a:p>
          <a:p>
            <a:r>
              <a:rPr lang="en-US" b="1" dirty="0"/>
              <a:t>Additional Information: </a:t>
            </a:r>
            <a:r>
              <a:rPr lang="en-US" dirty="0"/>
              <a:t>Photo is</a:t>
            </a:r>
            <a:r>
              <a:rPr lang="en-US" baseline="0" dirty="0"/>
              <a:t> FDR Drive, in NYC, courtesy of NYC DOT.</a:t>
            </a:r>
            <a:endParaRPr lang="en-US" dirty="0"/>
          </a:p>
          <a:p>
            <a:pPr eaLnBrk="1" hangingPunct="1"/>
            <a:r>
              <a:rPr lang="en-US" b="1" dirty="0"/>
              <a:t>Possible Problems: </a:t>
            </a:r>
            <a:r>
              <a:rPr lang="en-US" dirty="0"/>
              <a:t>Try to generate discussion.</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34</a:t>
            </a:fld>
            <a:endParaRPr lang="en-US" dirty="0"/>
          </a:p>
        </p:txBody>
      </p:sp>
    </p:spTree>
    <p:extLst>
      <p:ext uri="{BB962C8B-B14F-4D97-AF65-F5344CB8AC3E}">
        <p14:creationId xmlns:p14="http://schemas.microsoft.com/office/powerpoint/2010/main" val="33898143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Illustrate</a:t>
            </a:r>
            <a:r>
              <a:rPr lang="en-US" baseline="0" dirty="0"/>
              <a:t> previous point with a photo</a:t>
            </a:r>
            <a:endParaRPr lang="en-US" dirty="0"/>
          </a:p>
          <a:p>
            <a:pPr eaLnBrk="1" hangingPunct="1"/>
            <a:r>
              <a:rPr lang="en-US" b="1" dirty="0"/>
              <a:t>Est. Presentation Time: </a:t>
            </a:r>
            <a:r>
              <a:rPr lang="en-US" b="0" dirty="0"/>
              <a:t>Less</a:t>
            </a:r>
            <a:r>
              <a:rPr lang="en-US" b="0" baseline="0" dirty="0"/>
              <a:t> than 1</a:t>
            </a:r>
            <a:r>
              <a:rPr lang="en-US" dirty="0"/>
              <a:t> minute(s)</a:t>
            </a:r>
          </a:p>
          <a:p>
            <a:pPr eaLnBrk="1" hangingPunct="1"/>
            <a:r>
              <a:rPr lang="en-US" b="1" dirty="0"/>
              <a:t>Explanation of Cues/Builds: </a:t>
            </a:r>
            <a:r>
              <a:rPr lang="en-US" b="0" dirty="0"/>
              <a:t>None</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Comments: </a:t>
            </a:r>
            <a:r>
              <a:rPr lang="en-US" b="0" dirty="0"/>
              <a:t>B</a:t>
            </a:r>
            <a:r>
              <a:rPr lang="en-US" dirty="0"/>
              <a:t>ridges also offer a lot of TTC challenges due</a:t>
            </a:r>
            <a:r>
              <a:rPr lang="en-US" baseline="0" dirty="0"/>
              <a:t> to the confined spaces. There is little room for signs and seldom an escape route.</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Questions: </a:t>
            </a:r>
            <a:r>
              <a:rPr lang="en-US" dirty="0"/>
              <a:t>How can we provide</a:t>
            </a:r>
            <a:r>
              <a:rPr lang="en-US" baseline="0" dirty="0"/>
              <a:t> an escape route for a bridge like this one?</a:t>
            </a:r>
            <a:endParaRPr lang="en-US" b="1" dirty="0"/>
          </a:p>
          <a:p>
            <a:r>
              <a:rPr lang="en-US" b="1" dirty="0"/>
              <a:t>Additional Information: </a:t>
            </a:r>
            <a:r>
              <a:rPr lang="en-US" dirty="0"/>
              <a:t>Photo is</a:t>
            </a:r>
            <a:r>
              <a:rPr lang="en-US" baseline="0" dirty="0"/>
              <a:t> Verazzano Narrows Bridge EB, courtesy of NYC DOT.</a:t>
            </a:r>
            <a:endParaRPr lang="en-US" dirty="0"/>
          </a:p>
          <a:p>
            <a:pPr eaLnBrk="1" hangingPunct="1"/>
            <a:r>
              <a:rPr lang="en-US" b="1" dirty="0"/>
              <a:t>Possible Problems: </a:t>
            </a:r>
            <a:r>
              <a:rPr lang="en-US" dirty="0"/>
              <a:t>Try to generate discussion.</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35</a:t>
            </a:fld>
            <a:endParaRPr lang="en-US" dirty="0"/>
          </a:p>
        </p:txBody>
      </p:sp>
    </p:spTree>
    <p:extLst>
      <p:ext uri="{BB962C8B-B14F-4D97-AF65-F5344CB8AC3E}">
        <p14:creationId xmlns:p14="http://schemas.microsoft.com/office/powerpoint/2010/main" val="6619084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Slide Image Placeholder 1"/>
          <p:cNvSpPr>
            <a:spLocks noGrp="1" noRot="1" noChangeAspect="1" noTextEdit="1"/>
          </p:cNvSpPr>
          <p:nvPr>
            <p:ph type="sldImg"/>
          </p:nvPr>
        </p:nvSpPr>
        <p:spPr>
          <a:ln/>
        </p:spPr>
      </p:sp>
      <p:sp>
        <p:nvSpPr>
          <p:cNvPr id="238595" name="Notes Placeholder 2"/>
          <p:cNvSpPr>
            <a:spLocks noGrp="1"/>
          </p:cNvSpPr>
          <p:nvPr>
            <p:ph type="body" idx="1"/>
          </p:nvPr>
        </p:nvSpPr>
        <p:spPr>
          <a:noFill/>
          <a:ln/>
        </p:spPr>
        <p:txBody>
          <a:bodyPr/>
          <a:lstStyle/>
          <a:p>
            <a:pPr eaLnBrk="1" hangingPunct="1"/>
            <a:r>
              <a:rPr lang="en-US" b="1" dirty="0"/>
              <a:t>Key Message: </a:t>
            </a:r>
            <a:r>
              <a:rPr lang="en-US" dirty="0"/>
              <a:t>Discuss time of day and night work</a:t>
            </a:r>
          </a:p>
          <a:p>
            <a:pPr eaLnBrk="1" hangingPunct="1"/>
            <a:r>
              <a:rPr lang="en-US" b="1" dirty="0"/>
              <a:t>Est. Presentation Time: </a:t>
            </a:r>
            <a:r>
              <a:rPr lang="en-US" b="0" dirty="0"/>
              <a:t>Less</a:t>
            </a:r>
            <a:r>
              <a:rPr lang="en-US" b="0" baseline="0" dirty="0"/>
              <a:t> than 1</a:t>
            </a:r>
            <a:r>
              <a:rPr lang="en-US" dirty="0"/>
              <a:t> minute(s)</a:t>
            </a:r>
          </a:p>
          <a:p>
            <a:pPr eaLnBrk="1" hangingPunct="1"/>
            <a:r>
              <a:rPr lang="en-US" b="1" dirty="0"/>
              <a:t>Explanation of Cues/Builds: </a:t>
            </a:r>
            <a:r>
              <a:rPr lang="en-US" b="0" dirty="0"/>
              <a:t>None</a:t>
            </a:r>
            <a:endParaRPr lang="en-US" dirty="0"/>
          </a:p>
          <a:p>
            <a:r>
              <a:rPr lang="en-US" b="1" dirty="0"/>
              <a:t>Suggested Comments: </a:t>
            </a:r>
            <a:r>
              <a:rPr lang="en-US" dirty="0"/>
              <a:t>Performing work during off-peak periods may reduce exposure compared with higher traffic levels during peak periods. Even with reduced exposure to higher traffic, consideration should be given to the time of day and potential impacts on visibility during nighttime work when determining the need for positive protection. Paving projects are often performed at night to minimize impacts to traffic flow.</a:t>
            </a:r>
          </a:p>
          <a:p>
            <a:r>
              <a:rPr lang="en-US" dirty="0"/>
              <a:t>Some issues with nighttime work that may help warrant use of positive protection include higher speeds, drowsy drivers, and impaired drivers.</a:t>
            </a:r>
          </a:p>
          <a:p>
            <a:r>
              <a:rPr lang="en-US" dirty="0"/>
              <a:t>Special consideration should be given to the factors that affect night work operations (lighting, visibility, etc.). </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Questions: </a:t>
            </a:r>
            <a:r>
              <a:rPr lang="en-US" dirty="0"/>
              <a:t>None</a:t>
            </a:r>
            <a:endParaRPr lang="en-US" b="1"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Additional Information: </a:t>
            </a:r>
            <a:r>
              <a:rPr lang="en-US" dirty="0"/>
              <a:t>The MUTCD does not address night work specifically, but enhancements to temporary traffic control setup for night work zones can be found in NCHRP 475 – A Procedure for Assessing and Planning Nighttime Highway Construction and Maintenance, NCHRP 476 - Guidelines for Design and Operation of Nighttime Traffic Control for Highway Maintenance and Construction, and NCHRP 498 – Illumination Guidelines for Nighttime Highway Work.</a:t>
            </a:r>
          </a:p>
          <a:p>
            <a:pPr eaLnBrk="1" hangingPunct="1"/>
            <a:r>
              <a:rPr lang="en-US" b="1" dirty="0"/>
              <a:t>Possible Problems: </a:t>
            </a:r>
            <a:r>
              <a:rPr lang="en-US" dirty="0"/>
              <a:t>None</a:t>
            </a:r>
          </a:p>
        </p:txBody>
      </p:sp>
      <p:sp>
        <p:nvSpPr>
          <p:cNvPr id="238596" name="Slide Number Placeholder 3"/>
          <p:cNvSpPr>
            <a:spLocks noGrp="1"/>
          </p:cNvSpPr>
          <p:nvPr>
            <p:ph type="sldNum" sz="quarter" idx="5"/>
          </p:nvPr>
        </p:nvSpPr>
        <p:spPr>
          <a:xfrm>
            <a:off x="3884613" y="8685213"/>
            <a:ext cx="2971800" cy="457200"/>
          </a:xfrm>
          <a:prstGeom prst="rect">
            <a:avLst/>
          </a:prstGeom>
          <a:noFill/>
        </p:spPr>
        <p:txBody>
          <a:bodyPr/>
          <a:lstStyle/>
          <a:p>
            <a:fld id="{A52FF43D-D354-41B2-AD10-AFA9D16CF4BF}" type="slidenum">
              <a:rPr lang="en-US" smtClean="0"/>
              <a:pPr/>
              <a:t>36</a:t>
            </a:fld>
            <a:endParaRPr lang="en-US" dirty="0"/>
          </a:p>
        </p:txBody>
      </p:sp>
    </p:spTree>
    <p:extLst>
      <p:ext uri="{BB962C8B-B14F-4D97-AF65-F5344CB8AC3E}">
        <p14:creationId xmlns:p14="http://schemas.microsoft.com/office/powerpoint/2010/main" val="11715545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Illustrate</a:t>
            </a:r>
            <a:r>
              <a:rPr lang="en-US" baseline="0" dirty="0"/>
              <a:t> previous point with a photo</a:t>
            </a:r>
            <a:endParaRPr lang="en-US" dirty="0"/>
          </a:p>
          <a:p>
            <a:pPr eaLnBrk="1" hangingPunct="1"/>
            <a:r>
              <a:rPr lang="en-US" b="1" dirty="0"/>
              <a:t>Est. Presentation Time: </a:t>
            </a:r>
            <a:r>
              <a:rPr lang="en-US" b="0" dirty="0"/>
              <a:t>Less</a:t>
            </a:r>
            <a:r>
              <a:rPr lang="en-US" b="0" baseline="0" dirty="0"/>
              <a:t> than 1</a:t>
            </a:r>
            <a:r>
              <a:rPr lang="en-US" dirty="0"/>
              <a:t> minute(s)</a:t>
            </a:r>
          </a:p>
          <a:p>
            <a:pPr eaLnBrk="1" hangingPunct="1"/>
            <a:r>
              <a:rPr lang="en-US" b="1" dirty="0"/>
              <a:t>Explanation of Cues/Builds: </a:t>
            </a:r>
            <a:r>
              <a:rPr lang="en-US" b="0" dirty="0"/>
              <a:t>None</a:t>
            </a:r>
            <a:endParaRPr lang="en-US" dirty="0"/>
          </a:p>
          <a:p>
            <a:r>
              <a:rPr lang="en-US" b="1" dirty="0"/>
              <a:t>Suggested Comments: </a:t>
            </a:r>
            <a:r>
              <a:rPr lang="en-US" b="0" dirty="0"/>
              <a:t>Proper illumination, worker visibility</a:t>
            </a:r>
            <a:r>
              <a:rPr lang="en-US" b="0" baseline="0" dirty="0"/>
              <a:t> </a:t>
            </a:r>
            <a:r>
              <a:rPr lang="en-US" b="0" dirty="0"/>
              <a:t>and glare avoidance are key</a:t>
            </a:r>
            <a:r>
              <a:rPr lang="en-US" b="0" baseline="0" dirty="0"/>
              <a:t> to safe nighttime operations.</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Questions: </a:t>
            </a:r>
            <a:r>
              <a:rPr lang="en-US" dirty="0"/>
              <a:t>How</a:t>
            </a:r>
            <a:r>
              <a:rPr lang="en-US" baseline="0" dirty="0"/>
              <a:t> do we minimize glare at nighttime?</a:t>
            </a:r>
            <a:endParaRPr lang="en-US" b="1"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Additional Information: </a:t>
            </a:r>
            <a:r>
              <a:rPr lang="en-US" dirty="0"/>
              <a:t>The MUTCD does not address night work specifically, but enhancements to temporary traffic control setup for night work zones can be found in NCHRP 475 – A Procedure for Assessing and Planning Nighttime Highway Construction and Maintenance, NCHRP 476 - Guidelines for Design and Operation of Nighttime Traffic Control for Highway Maintenance and Construction, and NCHRP 498 – Illumination Guidelines for Nighttime Highway Work.</a:t>
            </a:r>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37</a:t>
            </a:fld>
            <a:endParaRPr lang="en-US" dirty="0"/>
          </a:p>
        </p:txBody>
      </p:sp>
    </p:spTree>
    <p:extLst>
      <p:ext uri="{BB962C8B-B14F-4D97-AF65-F5344CB8AC3E}">
        <p14:creationId xmlns:p14="http://schemas.microsoft.com/office/powerpoint/2010/main" val="172311815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Slide Image Placeholder 1"/>
          <p:cNvSpPr>
            <a:spLocks noGrp="1" noRot="1" noChangeAspect="1" noTextEdit="1"/>
          </p:cNvSpPr>
          <p:nvPr>
            <p:ph type="sldImg"/>
          </p:nvPr>
        </p:nvSpPr>
        <p:spPr>
          <a:ln/>
        </p:spPr>
      </p:sp>
      <p:sp>
        <p:nvSpPr>
          <p:cNvPr id="239619" name="Notes Placeholder 2"/>
          <p:cNvSpPr>
            <a:spLocks noGrp="1"/>
          </p:cNvSpPr>
          <p:nvPr>
            <p:ph type="body" idx="1"/>
          </p:nvPr>
        </p:nvSpPr>
        <p:spPr>
          <a:noFill/>
          <a:ln/>
        </p:spPr>
        <p:txBody>
          <a:bodyPr/>
          <a:lstStyle/>
          <a:p>
            <a:pPr eaLnBrk="1" hangingPunct="1"/>
            <a:r>
              <a:rPr lang="en-US" b="1" dirty="0"/>
              <a:t>Key Message: </a:t>
            </a:r>
            <a:r>
              <a:rPr lang="en-US" b="0" dirty="0"/>
              <a:t>D</a:t>
            </a:r>
            <a:r>
              <a:rPr lang="en-US" dirty="0"/>
              <a:t>iscuss the consequences to road users resulting from roadway departure </a:t>
            </a:r>
          </a:p>
          <a:p>
            <a:pPr eaLnBrk="1" hangingPunct="1"/>
            <a:r>
              <a:rPr lang="en-US" b="1" dirty="0"/>
              <a:t>Est. Presentation Time: </a:t>
            </a:r>
            <a:r>
              <a:rPr lang="en-US" b="0" dirty="0"/>
              <a:t>Less</a:t>
            </a:r>
            <a:r>
              <a:rPr lang="en-US" b="0" baseline="0" dirty="0"/>
              <a:t> than 1</a:t>
            </a:r>
            <a:r>
              <a:rPr lang="en-US" dirty="0"/>
              <a:t> minute(s)</a:t>
            </a:r>
          </a:p>
          <a:p>
            <a:pPr eaLnBrk="1" hangingPunct="1"/>
            <a:r>
              <a:rPr lang="en-US" b="1" dirty="0"/>
              <a:t>Explanation of Cues/Builds: </a:t>
            </a:r>
            <a:r>
              <a:rPr lang="en-US" b="0" dirty="0"/>
              <a:t>None</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Comments: </a:t>
            </a:r>
            <a:r>
              <a:rPr lang="en-US" dirty="0"/>
              <a:t>This situation occurs in areas where motorists are at increased exposure to roadside hazards or are at higher risk of injury from roadway departure, such as where side slopes are greater than 4:1 (horizontal: vertical). Other potential hazards include vertical drop-offs, bridge piers, and construction materials and equipment located in the work space or on the roadside. Agency policy should dictate the magnitude of the drop-off condition that would warrant use of positive protection (the RDG references 3 inches or greater for a drop-off hazard).The RDG should be consulted to determine additional roadway departure hazard considerations.</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Questions: </a:t>
            </a:r>
            <a:r>
              <a:rPr lang="en-US" dirty="0"/>
              <a:t>What is the definition of a drop-off?</a:t>
            </a:r>
            <a:endParaRPr lang="en-US" b="1"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Additional Information: </a:t>
            </a:r>
            <a:r>
              <a:rPr lang="en-US" dirty="0"/>
              <a:t>None</a:t>
            </a:r>
          </a:p>
          <a:p>
            <a:pPr eaLnBrk="1" hangingPunct="1"/>
            <a:r>
              <a:rPr lang="en-US" b="1" dirty="0"/>
              <a:t>Possible Problems: </a:t>
            </a:r>
            <a:r>
              <a:rPr lang="en-US" dirty="0"/>
              <a:t>None</a:t>
            </a:r>
          </a:p>
        </p:txBody>
      </p:sp>
      <p:sp>
        <p:nvSpPr>
          <p:cNvPr id="239620" name="Slide Number Placeholder 3"/>
          <p:cNvSpPr>
            <a:spLocks noGrp="1"/>
          </p:cNvSpPr>
          <p:nvPr>
            <p:ph type="sldNum" sz="quarter" idx="5"/>
          </p:nvPr>
        </p:nvSpPr>
        <p:spPr>
          <a:xfrm>
            <a:off x="3884613" y="8685213"/>
            <a:ext cx="2971800" cy="457200"/>
          </a:xfrm>
          <a:prstGeom prst="rect">
            <a:avLst/>
          </a:prstGeom>
          <a:noFill/>
        </p:spPr>
        <p:txBody>
          <a:bodyPr/>
          <a:lstStyle/>
          <a:p>
            <a:fld id="{88E20358-21ED-4F2D-B568-24E4A6B498F1}" type="slidenum">
              <a:rPr lang="en-US" smtClean="0"/>
              <a:pPr/>
              <a:t>38</a:t>
            </a:fld>
            <a:endParaRPr lang="en-US" dirty="0"/>
          </a:p>
        </p:txBody>
      </p:sp>
    </p:spTree>
    <p:extLst>
      <p:ext uri="{BB962C8B-B14F-4D97-AF65-F5344CB8AC3E}">
        <p14:creationId xmlns:p14="http://schemas.microsoft.com/office/powerpoint/2010/main" val="2061502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Slide Image Placeholder 1"/>
          <p:cNvSpPr>
            <a:spLocks noGrp="1" noRot="1" noChangeAspect="1" noTextEdit="1"/>
          </p:cNvSpPr>
          <p:nvPr>
            <p:ph type="sldImg"/>
          </p:nvPr>
        </p:nvSpPr>
        <p:spPr>
          <a:ln/>
        </p:spPr>
      </p:sp>
      <p:sp>
        <p:nvSpPr>
          <p:cNvPr id="239619" name="Notes Placeholder 2"/>
          <p:cNvSpPr>
            <a:spLocks noGrp="1"/>
          </p:cNvSpPr>
          <p:nvPr>
            <p:ph type="body" idx="1"/>
          </p:nvPr>
        </p:nvSpPr>
        <p:spPr>
          <a:noFill/>
          <a:ln/>
        </p:spPr>
        <p:txBody>
          <a:bodyPr/>
          <a:lstStyle/>
          <a:p>
            <a:pPr eaLnBrk="1" hangingPunct="1"/>
            <a:r>
              <a:rPr lang="en-US" b="1" dirty="0"/>
              <a:t>Key Message: </a:t>
            </a:r>
            <a:r>
              <a:rPr lang="en-US" b="0" dirty="0"/>
              <a:t>D</a:t>
            </a:r>
            <a:r>
              <a:rPr lang="en-US" dirty="0"/>
              <a:t>iscuss the consequences to road users resulting from roadway departure </a:t>
            </a:r>
          </a:p>
          <a:p>
            <a:pPr eaLnBrk="1" hangingPunct="1"/>
            <a:r>
              <a:rPr lang="en-US" b="1" dirty="0"/>
              <a:t>Est. Presentation Time: </a:t>
            </a:r>
            <a:r>
              <a:rPr lang="en-US" b="0" dirty="0"/>
              <a:t>Less</a:t>
            </a:r>
            <a:r>
              <a:rPr lang="en-US" b="0" baseline="0" dirty="0"/>
              <a:t> than 1</a:t>
            </a:r>
            <a:r>
              <a:rPr lang="en-US" dirty="0"/>
              <a:t> minute(s)</a:t>
            </a:r>
          </a:p>
          <a:p>
            <a:pPr eaLnBrk="1" hangingPunct="1"/>
            <a:r>
              <a:rPr lang="en-US" b="1" dirty="0"/>
              <a:t>Explanation of Cues/Builds: </a:t>
            </a:r>
            <a:r>
              <a:rPr lang="en-US" b="0" dirty="0"/>
              <a:t>None</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Comments: </a:t>
            </a:r>
            <a:r>
              <a:rPr lang="en-US" dirty="0"/>
              <a:t>This situation occurs in areas where motorists are at increased exposure to roadside hazards or are at higher risk of injury from roadway departure, such as where side slopes are greater than 4:1 (horizontal: vertical). Other potential hazards include vertical drop-offs, bridge piers, and construction materials and equipment located in the work space or on the roadside. Agency policy should dictate the magnitude of the drop-off condition that would warrant use of positive protection (the RDG references 3 inches or greater for a drop-off hazard).The RDG should be consulted to determine additional roadway departure hazard considerations.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NOTE:</a:t>
            </a:r>
            <a:r>
              <a:rPr lang="en-US" baseline="0" dirty="0"/>
              <a:t> The concept of the clear zone in WZ mostly applies to non-working hours. It is typical for the work to occur inside the work zone. For example, maybe there is a non-recoverable slope while the </a:t>
            </a:r>
            <a:r>
              <a:rPr lang="en-US" baseline="0" dirty="0" err="1"/>
              <a:t>wz</a:t>
            </a:r>
            <a:r>
              <a:rPr lang="en-US" baseline="0" dirty="0"/>
              <a:t> is active, but the slope must be made recoverable when the workers go home </a:t>
            </a:r>
            <a:r>
              <a:rPr lang="en-US" baseline="0" dirty="0" err="1"/>
              <a:t>e.i.</a:t>
            </a:r>
            <a:r>
              <a:rPr lang="en-US" baseline="0" dirty="0"/>
              <a:t>, at night.</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Questions: </a:t>
            </a:r>
            <a:r>
              <a:rPr lang="en-US" dirty="0"/>
              <a:t>What is the definition of a drop-off?</a:t>
            </a:r>
            <a:endParaRPr lang="en-US" b="1"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Additional Information: </a:t>
            </a:r>
            <a:r>
              <a:rPr lang="en-US" dirty="0"/>
              <a:t>None</a:t>
            </a:r>
          </a:p>
          <a:p>
            <a:pPr eaLnBrk="1" hangingPunct="1"/>
            <a:r>
              <a:rPr lang="en-US" b="1" dirty="0"/>
              <a:t>Possible Problems: </a:t>
            </a:r>
            <a:r>
              <a:rPr lang="en-US" dirty="0"/>
              <a:t>None</a:t>
            </a:r>
          </a:p>
        </p:txBody>
      </p:sp>
      <p:sp>
        <p:nvSpPr>
          <p:cNvPr id="239620" name="Slide Number Placeholder 3"/>
          <p:cNvSpPr>
            <a:spLocks noGrp="1"/>
          </p:cNvSpPr>
          <p:nvPr>
            <p:ph type="sldNum" sz="quarter" idx="5"/>
          </p:nvPr>
        </p:nvSpPr>
        <p:spPr>
          <a:xfrm>
            <a:off x="3884613" y="8685213"/>
            <a:ext cx="2971800" cy="457200"/>
          </a:xfrm>
          <a:prstGeom prst="rect">
            <a:avLst/>
          </a:prstGeom>
          <a:noFill/>
        </p:spPr>
        <p:txBody>
          <a:bodyPr/>
          <a:lstStyle/>
          <a:p>
            <a:fld id="{88E20358-21ED-4F2D-B568-24E4A6B498F1}" type="slidenum">
              <a:rPr lang="en-US" smtClean="0"/>
              <a:pPr/>
              <a:t>39</a:t>
            </a:fld>
            <a:endParaRPr lang="en-US" dirty="0"/>
          </a:p>
        </p:txBody>
      </p:sp>
    </p:spTree>
    <p:extLst>
      <p:ext uri="{BB962C8B-B14F-4D97-AF65-F5344CB8AC3E}">
        <p14:creationId xmlns:p14="http://schemas.microsoft.com/office/powerpoint/2010/main" val="427990666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t>Key Message: </a:t>
            </a:r>
            <a:r>
              <a:rPr lang="en-US" b="0" dirty="0"/>
              <a:t>D</a:t>
            </a:r>
            <a:r>
              <a:rPr lang="en-US" dirty="0"/>
              <a:t>iscuss the consequences to road users resulting from roadway departure </a:t>
            </a:r>
          </a:p>
          <a:p>
            <a:pPr eaLnBrk="1" hangingPunct="1"/>
            <a:r>
              <a:rPr lang="en-US" b="1" dirty="0"/>
              <a:t>Est. Presentation Time: </a:t>
            </a:r>
            <a:r>
              <a:rPr lang="en-US" b="0" dirty="0"/>
              <a:t>Less</a:t>
            </a:r>
            <a:r>
              <a:rPr lang="en-US" b="0" baseline="0" dirty="0"/>
              <a:t> than 1</a:t>
            </a:r>
            <a:r>
              <a:rPr lang="en-US" dirty="0"/>
              <a:t> minute(s)</a:t>
            </a:r>
          </a:p>
          <a:p>
            <a:pPr eaLnBrk="1" hangingPunct="1"/>
            <a:r>
              <a:rPr lang="en-US" b="1" dirty="0"/>
              <a:t>Explanation of Cues/Builds: </a:t>
            </a:r>
            <a:r>
              <a:rPr lang="en-US" b="0" dirty="0"/>
              <a:t>None</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Comments: </a:t>
            </a:r>
            <a:r>
              <a:rPr lang="en-US" dirty="0"/>
              <a:t>This situation occurs in areas where motorists are at increased exposure to roadside hazards or are at higher risk of injury from roadway departure, such as where side slopes are greater than 4:1 (horizontal: vertical). Other potential hazards include vertical drop-offs, bridge piers, and construction materials and equipment located in the work space or on the roadside. Agency policy should dictate the magnitude of the drop-off condition that would warrant use of positive protection (the RDG references 3 inches or greater for a drop-off hazard).The RDG should be consulted to determine additional roadway departure hazard considerations.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NOTE:</a:t>
            </a:r>
            <a:r>
              <a:rPr lang="en-US" baseline="0" dirty="0"/>
              <a:t> The concept of the clear zone in WZ mostly applies to non-working hours. It is typical for the work to occur inside the work zone. For example, maybe there is a non-recoverable slope while the </a:t>
            </a:r>
            <a:r>
              <a:rPr lang="en-US" baseline="0" dirty="0" err="1"/>
              <a:t>wz</a:t>
            </a:r>
            <a:r>
              <a:rPr lang="en-US" baseline="0" dirty="0"/>
              <a:t> is active, but the slope must be made recoverable when the workers go home i.e., at night.</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Questions: </a:t>
            </a:r>
            <a:r>
              <a:rPr lang="en-US" dirty="0"/>
              <a:t>What is the definition of a drop-off?</a:t>
            </a:r>
            <a:endParaRPr lang="en-US" b="1"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Additional Information: </a:t>
            </a:r>
            <a:r>
              <a:rPr lang="en-US" dirty="0"/>
              <a:t>None</a:t>
            </a:r>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p:txBody>
          <a:bodyPr/>
          <a:lstStyle/>
          <a:p>
            <a:pPr>
              <a:defRPr/>
            </a:pPr>
            <a:fld id="{D3AA1005-96A5-4CE0-97A3-E1B7A70FFA11}" type="slidenum">
              <a:rPr lang="en-US" smtClean="0"/>
              <a:pPr>
                <a:defRPr/>
              </a:pPr>
              <a:t>40</a:t>
            </a:fld>
            <a:endParaRPr lang="en-US" dirty="0"/>
          </a:p>
        </p:txBody>
      </p:sp>
    </p:spTree>
    <p:extLst>
      <p:ext uri="{BB962C8B-B14F-4D97-AF65-F5344CB8AC3E}">
        <p14:creationId xmlns:p14="http://schemas.microsoft.com/office/powerpoint/2010/main" val="301928777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Slide Image Placeholder 1"/>
          <p:cNvSpPr>
            <a:spLocks noGrp="1" noRot="1" noChangeAspect="1" noTextEdit="1"/>
          </p:cNvSpPr>
          <p:nvPr>
            <p:ph type="sldImg"/>
          </p:nvPr>
        </p:nvSpPr>
        <p:spPr>
          <a:ln/>
        </p:spPr>
      </p:sp>
      <p:sp>
        <p:nvSpPr>
          <p:cNvPr id="239619" name="Notes Placeholder 2"/>
          <p:cNvSpPr>
            <a:spLocks noGrp="1"/>
          </p:cNvSpPr>
          <p:nvPr>
            <p:ph type="body" idx="1"/>
          </p:nvPr>
        </p:nvSpPr>
        <p:spPr>
          <a:noFill/>
          <a:ln/>
        </p:spPr>
        <p:txBody>
          <a:bodyPr/>
          <a:lstStyle/>
          <a:p>
            <a:pPr eaLnBrk="1" hangingPunct="1"/>
            <a:r>
              <a:rPr lang="en-US" b="1" dirty="0"/>
              <a:t>Key Message: </a:t>
            </a:r>
            <a:r>
              <a:rPr lang="en-US" b="0" dirty="0"/>
              <a:t>D</a:t>
            </a:r>
            <a:r>
              <a:rPr lang="en-US" dirty="0"/>
              <a:t>iscuss the consequences to road users resulting from roadway departure </a:t>
            </a:r>
          </a:p>
          <a:p>
            <a:pPr eaLnBrk="1" hangingPunct="1"/>
            <a:r>
              <a:rPr lang="en-US" b="1" dirty="0"/>
              <a:t>Est. Presentation Time: </a:t>
            </a:r>
            <a:r>
              <a:rPr lang="en-US" b="0" dirty="0"/>
              <a:t>Less</a:t>
            </a:r>
            <a:r>
              <a:rPr lang="en-US" b="0" baseline="0" dirty="0"/>
              <a:t> than 1</a:t>
            </a:r>
            <a:r>
              <a:rPr lang="en-US" dirty="0"/>
              <a:t> minute(s)</a:t>
            </a:r>
          </a:p>
          <a:p>
            <a:pPr eaLnBrk="1" hangingPunct="1"/>
            <a:r>
              <a:rPr lang="en-US" b="1" dirty="0"/>
              <a:t>Explanation of Cues/Builds: </a:t>
            </a:r>
            <a:r>
              <a:rPr lang="en-US" b="0" dirty="0"/>
              <a:t>None</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Comments: </a:t>
            </a:r>
            <a:r>
              <a:rPr lang="en-US" dirty="0"/>
              <a:t>This situation occurs in areas where motorists are at increased exposure to roadside hazards or are at higher risk of injury from roadway departure, such as where side slopes are greater than 4:1 (horizontal: vertical). Other potential hazards include vertical drop-offs, bridge piers, and construction materials and equipment located in the work space or on the roadside. Agency policy should dictate the magnitude of the drop-off condition that would warrant use of positive protection (the RDG references 3 inches or greater for a drop-off hazard).The RDG should be consulted to determine additional roadway departure hazard considerations.</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Questions: </a:t>
            </a:r>
            <a:r>
              <a:rPr lang="en-US" dirty="0"/>
              <a:t>What is the definition of a drop-off?</a:t>
            </a:r>
            <a:endParaRPr lang="en-US" b="1"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Additional Information: </a:t>
            </a:r>
            <a:r>
              <a:rPr lang="en-US" dirty="0"/>
              <a:t>None</a:t>
            </a:r>
          </a:p>
          <a:p>
            <a:pPr eaLnBrk="1" hangingPunct="1"/>
            <a:r>
              <a:rPr lang="en-US" b="1" dirty="0"/>
              <a:t>Possible Problems: </a:t>
            </a:r>
            <a:r>
              <a:rPr lang="en-US" dirty="0"/>
              <a:t>None</a:t>
            </a:r>
          </a:p>
        </p:txBody>
      </p:sp>
      <p:sp>
        <p:nvSpPr>
          <p:cNvPr id="239620" name="Slide Number Placeholder 3"/>
          <p:cNvSpPr>
            <a:spLocks noGrp="1"/>
          </p:cNvSpPr>
          <p:nvPr>
            <p:ph type="sldNum" sz="quarter" idx="5"/>
          </p:nvPr>
        </p:nvSpPr>
        <p:spPr>
          <a:xfrm>
            <a:off x="3884613" y="8685213"/>
            <a:ext cx="2971800" cy="457200"/>
          </a:xfrm>
          <a:prstGeom prst="rect">
            <a:avLst/>
          </a:prstGeom>
          <a:noFill/>
        </p:spPr>
        <p:txBody>
          <a:bodyPr/>
          <a:lstStyle/>
          <a:p>
            <a:fld id="{88E20358-21ED-4F2D-B568-24E4A6B498F1}" type="slidenum">
              <a:rPr lang="en-US" smtClean="0"/>
              <a:pPr/>
              <a:t>41</a:t>
            </a:fld>
            <a:endParaRPr lang="en-US" dirty="0"/>
          </a:p>
        </p:txBody>
      </p:sp>
    </p:spTree>
    <p:extLst>
      <p:ext uri="{BB962C8B-B14F-4D97-AF65-F5344CB8AC3E}">
        <p14:creationId xmlns:p14="http://schemas.microsoft.com/office/powerpoint/2010/main" val="24228870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eaLnBrk="1" hangingPunct="1"/>
            <a:r>
              <a:rPr lang="en-US" b="1" dirty="0"/>
              <a:t>Key Message: </a:t>
            </a:r>
            <a:r>
              <a:rPr lang="en-US" dirty="0"/>
              <a:t>Discussion regarding perception of risk</a:t>
            </a:r>
          </a:p>
          <a:p>
            <a:pPr eaLnBrk="1" hangingPunct="1"/>
            <a:r>
              <a:rPr lang="en-US" b="1" dirty="0"/>
              <a:t>Est. Presentation Time: </a:t>
            </a:r>
            <a:r>
              <a:rPr lang="en-US" dirty="0"/>
              <a:t>Depends</a:t>
            </a:r>
            <a:r>
              <a:rPr lang="en-US" baseline="0" dirty="0"/>
              <a:t> on participation</a:t>
            </a:r>
            <a:endParaRPr lang="en-US" b="1" dirty="0"/>
          </a:p>
          <a:p>
            <a:pPr eaLnBrk="1" hangingPunct="1"/>
            <a:r>
              <a:rPr lang="en-US" b="1" dirty="0"/>
              <a:t>Explanation of Cues/Builds: </a:t>
            </a:r>
            <a:r>
              <a:rPr lang="en-US" b="0" dirty="0"/>
              <a:t>Text</a:t>
            </a:r>
            <a:r>
              <a:rPr lang="en-US" b="0" baseline="0" dirty="0"/>
              <a:t> box appears on click</a:t>
            </a:r>
            <a:endParaRPr lang="en-US" dirty="0"/>
          </a:p>
          <a:p>
            <a:pPr eaLnBrk="1" hangingPunct="1"/>
            <a:r>
              <a:rPr lang="en-US" b="1" dirty="0"/>
              <a:t>Suggested Comments: </a:t>
            </a:r>
            <a:r>
              <a:rPr lang="en-US" b="0" dirty="0"/>
              <a:t>Risk is a human</a:t>
            </a:r>
            <a:r>
              <a:rPr lang="en-US" b="0" baseline="0" dirty="0"/>
              <a:t> perception, which varies from person to person.</a:t>
            </a:r>
            <a:endParaRPr lang="en-US" b="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Suggested Questions: </a:t>
            </a:r>
            <a:r>
              <a:rPr lang="en-US" b="0" i="0" dirty="0"/>
              <a:t>Which situations (type of work) place workers at increased risk from motorized traffic? How do you define “risk”?</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Additional Information: </a:t>
            </a:r>
            <a:r>
              <a:rPr lang="en-US" dirty="0"/>
              <a:t>Definition</a:t>
            </a:r>
            <a:r>
              <a:rPr lang="en-US" baseline="0" dirty="0"/>
              <a:t> of risk: </a:t>
            </a:r>
            <a:r>
              <a:rPr lang="en-US" kern="1200" dirty="0">
                <a:solidFill>
                  <a:schemeClr val="tx1"/>
                </a:solidFill>
                <a:latin typeface="Arial" charset="0"/>
                <a:ea typeface="+mn-ea"/>
                <a:cs typeface="+mn-cs"/>
              </a:rPr>
              <a:t>exposure</a:t>
            </a:r>
            <a:r>
              <a:rPr lang="en-US" dirty="0"/>
              <a:t> </a:t>
            </a:r>
            <a:r>
              <a:rPr lang="en-US" kern="1200" dirty="0">
                <a:solidFill>
                  <a:schemeClr val="tx1"/>
                </a:solidFill>
                <a:latin typeface="Arial" charset="0"/>
                <a:ea typeface="+mn-ea"/>
                <a:cs typeface="+mn-cs"/>
              </a:rPr>
              <a:t>to</a:t>
            </a:r>
            <a:r>
              <a:rPr lang="en-US" dirty="0"/>
              <a:t> </a:t>
            </a:r>
            <a:r>
              <a:rPr lang="en-US" kern="1200" dirty="0">
                <a:solidFill>
                  <a:schemeClr val="tx1"/>
                </a:solidFill>
                <a:latin typeface="Arial" charset="0"/>
                <a:ea typeface="+mn-ea"/>
                <a:cs typeface="+mn-cs"/>
              </a:rPr>
              <a:t>the</a:t>
            </a:r>
            <a:r>
              <a:rPr lang="en-US" dirty="0"/>
              <a:t> chance </a:t>
            </a:r>
            <a:r>
              <a:rPr lang="en-US" kern="1200" dirty="0">
                <a:solidFill>
                  <a:schemeClr val="tx1"/>
                </a:solidFill>
                <a:latin typeface="Arial" charset="0"/>
                <a:ea typeface="+mn-ea"/>
                <a:cs typeface="+mn-cs"/>
              </a:rPr>
              <a:t>of</a:t>
            </a:r>
            <a:r>
              <a:rPr lang="en-US" dirty="0"/>
              <a:t> injury or loss; a hazard or </a:t>
            </a:r>
            <a:r>
              <a:rPr lang="en-US" kern="1200" dirty="0">
                <a:solidFill>
                  <a:schemeClr val="tx1"/>
                </a:solidFill>
                <a:latin typeface="Arial" charset="0"/>
                <a:ea typeface="+mn-ea"/>
                <a:cs typeface="+mn-cs"/>
              </a:rPr>
              <a:t>dangerous</a:t>
            </a:r>
            <a:r>
              <a:rPr lang="en-US" dirty="0"/>
              <a:t> </a:t>
            </a:r>
            <a:r>
              <a:rPr lang="en-US" kern="1200" dirty="0">
                <a:solidFill>
                  <a:schemeClr val="tx1"/>
                </a:solidFill>
                <a:latin typeface="Arial" charset="0"/>
                <a:ea typeface="+mn-ea"/>
                <a:cs typeface="+mn-cs"/>
              </a:rPr>
              <a:t>chance:</a:t>
            </a:r>
            <a:r>
              <a:rPr lang="en-US" dirty="0"/>
              <a:t> </a:t>
            </a:r>
            <a:r>
              <a:rPr lang="en-US" kern="1200" dirty="0">
                <a:solidFill>
                  <a:schemeClr val="tx1"/>
                </a:solidFill>
                <a:latin typeface="Arial" charset="0"/>
                <a:ea typeface="+mn-ea"/>
                <a:cs typeface="+mn-cs"/>
              </a:rPr>
              <a:t>It's</a:t>
            </a:r>
            <a:r>
              <a:rPr lang="en-US" dirty="0"/>
              <a:t> </a:t>
            </a:r>
            <a:r>
              <a:rPr lang="en-US" kern="1200" dirty="0">
                <a:solidFill>
                  <a:schemeClr val="tx1"/>
                </a:solidFill>
                <a:latin typeface="Arial" charset="0"/>
                <a:ea typeface="+mn-ea"/>
                <a:cs typeface="+mn-cs"/>
              </a:rPr>
              <a:t>not</a:t>
            </a:r>
            <a:r>
              <a:rPr lang="en-US" dirty="0"/>
              <a:t> </a:t>
            </a:r>
            <a:r>
              <a:rPr lang="en-US" kern="1200" dirty="0">
                <a:solidFill>
                  <a:schemeClr val="tx1"/>
                </a:solidFill>
                <a:latin typeface="Arial" charset="0"/>
                <a:ea typeface="+mn-ea"/>
                <a:cs typeface="+mn-cs"/>
              </a:rPr>
              <a:t>worth</a:t>
            </a:r>
            <a:r>
              <a:rPr lang="en-US" dirty="0"/>
              <a:t> </a:t>
            </a:r>
            <a:r>
              <a:rPr lang="en-US" kern="1200" dirty="0">
                <a:solidFill>
                  <a:schemeClr val="tx1"/>
                </a:solidFill>
                <a:latin typeface="Arial" charset="0"/>
                <a:ea typeface="+mn-ea"/>
                <a:cs typeface="+mn-cs"/>
              </a:rPr>
              <a:t>the</a:t>
            </a:r>
            <a:r>
              <a:rPr lang="en-US" dirty="0"/>
              <a:t> </a:t>
            </a:r>
            <a:r>
              <a:rPr lang="en-US" kern="1200" dirty="0">
                <a:solidFill>
                  <a:schemeClr val="tx1"/>
                </a:solidFill>
                <a:latin typeface="Arial" charset="0"/>
                <a:ea typeface="+mn-ea"/>
                <a:cs typeface="+mn-cs"/>
              </a:rPr>
              <a:t>risk.</a:t>
            </a:r>
            <a:r>
              <a:rPr lang="en-US" dirty="0"/>
              <a:t> Risk management is the identification, assessment, and prioritization of risks</a:t>
            </a:r>
            <a:r>
              <a:rPr lang="en-US" baseline="0" dirty="0"/>
              <a:t> </a:t>
            </a:r>
            <a:r>
              <a:rPr lang="en-US" dirty="0"/>
              <a:t>followed by coordinated and economical application</a:t>
            </a:r>
            <a:r>
              <a:rPr lang="en-US" baseline="0" dirty="0"/>
              <a:t> </a:t>
            </a:r>
            <a:r>
              <a:rPr lang="en-US" dirty="0"/>
              <a:t>of resources to minimize, monitor, and control the probability and/or impact of unfortunate events</a:t>
            </a:r>
            <a:r>
              <a:rPr lang="en-US" baseline="0" dirty="0"/>
              <a:t> </a:t>
            </a:r>
            <a:r>
              <a:rPr lang="en-US" dirty="0"/>
              <a:t>or to maximize the realization of opportunities. Risks can come from uncertainty in</a:t>
            </a:r>
            <a:r>
              <a:rPr lang="en-US" baseline="0" dirty="0"/>
              <a:t> </a:t>
            </a:r>
            <a:r>
              <a:rPr lang="en-US" dirty="0"/>
              <a:t>financial markets, project failures (at any phase in design, development, production, or sustainment life-cycles), legal liabilities, credit risk, accidents, natural causes and disasters as well as deliberate attack from an adversary, or events of uncertain or unpredictable root-cause. Several risk management standards have been developed including the Project Management Institute, the National Institute of Standards and Technology, actuarial societies, and ISO standards. Methods, definitions and goals vary widely according to whether the risk management method is in the context of project management, security, engineering, industrial processes, financial portfolios, actuarial assessments, or public health and safety.</a:t>
            </a:r>
            <a:endParaRPr lang="en-US" b="1" dirty="0"/>
          </a:p>
          <a:p>
            <a:pPr eaLnBrk="1" hangingPunct="1"/>
            <a:r>
              <a:rPr lang="en-US" b="1" dirty="0"/>
              <a:t>Possible Problems: </a:t>
            </a:r>
            <a:r>
              <a:rPr lang="en-US" b="0" dirty="0"/>
              <a:t>Try</a:t>
            </a:r>
            <a:r>
              <a:rPr lang="en-US" b="0" baseline="0" dirty="0"/>
              <a:t> to generate discussion</a:t>
            </a:r>
            <a:endParaRPr lang="en-US"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4</a:t>
            </a:fld>
            <a:endParaRPr lang="en-US" dirty="0"/>
          </a:p>
        </p:txBody>
      </p:sp>
    </p:spTree>
    <p:extLst>
      <p:ext uri="{BB962C8B-B14F-4D97-AF65-F5344CB8AC3E}">
        <p14:creationId xmlns:p14="http://schemas.microsoft.com/office/powerpoint/2010/main" val="12579733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p:spPr>
        <p:txBody>
          <a:bodyPr/>
          <a:lstStyle/>
          <a:p>
            <a:pPr eaLnBrk="1" hangingPunct="1"/>
            <a:r>
              <a:rPr lang="en-US" b="1" dirty="0"/>
              <a:t>Key Message: </a:t>
            </a:r>
            <a:r>
              <a:rPr lang="en-US" dirty="0"/>
              <a:t>Illustrate</a:t>
            </a:r>
            <a:r>
              <a:rPr lang="en-US" baseline="0" dirty="0"/>
              <a:t> previous point with a photo</a:t>
            </a:r>
            <a:endParaRPr lang="en-US" dirty="0"/>
          </a:p>
          <a:p>
            <a:pPr eaLnBrk="1" hangingPunct="1"/>
            <a:r>
              <a:rPr lang="en-US" b="1" dirty="0"/>
              <a:t>Est. Presentation Time: </a:t>
            </a:r>
            <a:r>
              <a:rPr lang="en-US" b="0" dirty="0"/>
              <a:t>Less</a:t>
            </a:r>
            <a:r>
              <a:rPr lang="en-US" b="0" baseline="0" dirty="0"/>
              <a:t> than 1</a:t>
            </a:r>
            <a:r>
              <a:rPr lang="en-US" dirty="0"/>
              <a:t> minute(s)</a:t>
            </a:r>
          </a:p>
          <a:p>
            <a:pPr eaLnBrk="1" hangingPunct="1"/>
            <a:r>
              <a:rPr lang="en-US" b="1" dirty="0"/>
              <a:t>Explanation of Cues/Builds: </a:t>
            </a:r>
            <a:r>
              <a:rPr lang="en-US" b="0" dirty="0"/>
              <a:t>None</a:t>
            </a:r>
            <a:endParaRPr lang="en-US" dirty="0"/>
          </a:p>
          <a:p>
            <a:r>
              <a:rPr lang="en-US" b="1" dirty="0"/>
              <a:t>Suggested Comments: </a:t>
            </a:r>
            <a:r>
              <a:rPr lang="en-US" b="0" dirty="0"/>
              <a:t>Here is an example of a drop-off condition. The slope is steeper</a:t>
            </a:r>
            <a:r>
              <a:rPr lang="en-US" b="0" baseline="0" dirty="0"/>
              <a:t> than </a:t>
            </a:r>
            <a:r>
              <a:rPr lang="en-US" b="0" baseline="0"/>
              <a:t>4:1 and </a:t>
            </a:r>
            <a:r>
              <a:rPr lang="en-US" b="0" baseline="0" dirty="0"/>
              <a:t>within the clear zone. If this is a long-term project, this would be a good candidate for barriers, based on engineering judgment and other factors. Another possibility is to provide a wedge to eliminate the drop-off condition.</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Questions: </a:t>
            </a:r>
            <a:r>
              <a:rPr lang="en-US" dirty="0"/>
              <a:t>Are these</a:t>
            </a:r>
            <a:r>
              <a:rPr lang="en-US" baseline="0" dirty="0"/>
              <a:t> protection devices? No, they are channelizing devices.</a:t>
            </a:r>
            <a:endParaRPr lang="en-US" b="1"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Additional Information: </a:t>
            </a:r>
            <a:r>
              <a:rPr lang="en-US" dirty="0"/>
              <a:t>Photo is</a:t>
            </a:r>
            <a:r>
              <a:rPr lang="en-US" baseline="0" dirty="0"/>
              <a:t> Route 7 in Vienna, Virginia, by J. Morales.</a:t>
            </a:r>
            <a:endParaRPr lang="en-US" dirty="0"/>
          </a:p>
          <a:p>
            <a:pPr eaLnBrk="1" hangingPunct="1"/>
            <a:r>
              <a:rPr lang="en-US" b="1" dirty="0"/>
              <a:t>Possible Problems: </a:t>
            </a:r>
            <a:r>
              <a:rPr lang="en-US" b="0" dirty="0"/>
              <a:t>Don’t</a:t>
            </a:r>
            <a:r>
              <a:rPr lang="en-US" b="0" baseline="0" dirty="0"/>
              <a:t> know if this is GOOD or BAD since we don’t know the duration and other factors.</a:t>
            </a:r>
            <a:endParaRPr lang="en-US" dirty="0"/>
          </a:p>
        </p:txBody>
      </p:sp>
      <p:sp>
        <p:nvSpPr>
          <p:cNvPr id="45060" name="Slide Number Placeholder 3"/>
          <p:cNvSpPr>
            <a:spLocks noGrp="1"/>
          </p:cNvSpPr>
          <p:nvPr>
            <p:ph type="sldNum" sz="quarter" idx="5"/>
          </p:nvPr>
        </p:nvSpPr>
        <p:spPr>
          <a:xfrm>
            <a:off x="3884613" y="8685213"/>
            <a:ext cx="2971800" cy="457200"/>
          </a:xfrm>
          <a:prstGeom prst="rect">
            <a:avLst/>
          </a:prstGeom>
          <a:noFill/>
        </p:spPr>
        <p:txBody>
          <a:bodyPr/>
          <a:lstStyle/>
          <a:p>
            <a:fld id="{1B4EC600-CE5C-4411-A477-8A504BDB6B4B}" type="slidenum">
              <a:rPr lang="en-US" smtClean="0"/>
              <a:pPr/>
              <a:t>42</a:t>
            </a:fld>
            <a:endParaRPr lang="en-US" dirty="0"/>
          </a:p>
        </p:txBody>
      </p:sp>
    </p:spTree>
    <p:extLst>
      <p:ext uri="{BB962C8B-B14F-4D97-AF65-F5344CB8AC3E}">
        <p14:creationId xmlns:p14="http://schemas.microsoft.com/office/powerpoint/2010/main" val="119594218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Illustrate</a:t>
            </a:r>
            <a:r>
              <a:rPr lang="en-US" baseline="0" dirty="0"/>
              <a:t> previous point with a photo</a:t>
            </a:r>
            <a:endParaRPr lang="en-US" dirty="0"/>
          </a:p>
          <a:p>
            <a:pPr eaLnBrk="1" hangingPunct="1"/>
            <a:r>
              <a:rPr lang="en-US" b="1" dirty="0"/>
              <a:t>Est. Presentation Time: </a:t>
            </a:r>
            <a:r>
              <a:rPr lang="en-US" b="0" dirty="0"/>
              <a:t>Less</a:t>
            </a:r>
            <a:r>
              <a:rPr lang="en-US" b="0" baseline="0" dirty="0"/>
              <a:t> than 1</a:t>
            </a:r>
            <a:r>
              <a:rPr lang="en-US" dirty="0"/>
              <a:t> minute(s)</a:t>
            </a:r>
          </a:p>
          <a:p>
            <a:pPr eaLnBrk="1" hangingPunct="1"/>
            <a:r>
              <a:rPr lang="en-US" b="1" dirty="0"/>
              <a:t>Explanation of Cues/Builds: </a:t>
            </a:r>
            <a:r>
              <a:rPr lang="en-US" b="0" dirty="0"/>
              <a:t>None</a:t>
            </a:r>
            <a:endParaRPr lang="en-US" dirty="0"/>
          </a:p>
          <a:p>
            <a:r>
              <a:rPr lang="en-US" b="1" dirty="0"/>
              <a:t>Suggested Comments: </a:t>
            </a:r>
            <a:r>
              <a:rPr lang="en-US" b="0" dirty="0"/>
              <a:t>Here is an example of a drop-off condition.</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Questions: </a:t>
            </a:r>
            <a:r>
              <a:rPr lang="en-US" dirty="0"/>
              <a:t>Are these</a:t>
            </a:r>
            <a:r>
              <a:rPr lang="en-US" baseline="0" dirty="0"/>
              <a:t> protection devices? What do you notice about these vests? (Some appear to be ANSI 107 Class 1, which makes them non-compliant)</a:t>
            </a:r>
            <a:endParaRPr lang="en-US" b="1"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Additional Information: </a:t>
            </a:r>
            <a:r>
              <a:rPr lang="en-US" dirty="0"/>
              <a:t>Photo is</a:t>
            </a:r>
            <a:r>
              <a:rPr lang="en-US" baseline="0" dirty="0"/>
              <a:t> </a:t>
            </a:r>
            <a:r>
              <a:rPr lang="en-US" dirty="0"/>
              <a:t>Kihei, Hawaii,</a:t>
            </a:r>
            <a:r>
              <a:rPr lang="en-US" baseline="0" dirty="0"/>
              <a:t> by SeaRay Beltran.</a:t>
            </a:r>
            <a:endParaRPr lang="en-US" dirty="0"/>
          </a:p>
          <a:p>
            <a:pPr eaLnBrk="1" hangingPunct="1"/>
            <a:r>
              <a:rPr lang="en-US" b="1" dirty="0"/>
              <a:t>Possible Problems: </a:t>
            </a:r>
            <a:r>
              <a:rPr lang="en-US" dirty="0"/>
              <a:t>None</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43</a:t>
            </a:fld>
            <a:endParaRPr lang="en-US" dirty="0"/>
          </a:p>
        </p:txBody>
      </p:sp>
    </p:spTree>
    <p:extLst>
      <p:ext uri="{BB962C8B-B14F-4D97-AF65-F5344CB8AC3E}">
        <p14:creationId xmlns:p14="http://schemas.microsoft.com/office/powerpoint/2010/main" val="305547753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Illustrate</a:t>
            </a:r>
            <a:r>
              <a:rPr lang="en-US" baseline="0" dirty="0"/>
              <a:t> previous point with a photo</a:t>
            </a:r>
            <a:endParaRPr lang="en-US" dirty="0"/>
          </a:p>
          <a:p>
            <a:pPr eaLnBrk="1" hangingPunct="1"/>
            <a:r>
              <a:rPr lang="en-US" b="1" dirty="0"/>
              <a:t>Est. Presentation Time: </a:t>
            </a:r>
            <a:r>
              <a:rPr lang="en-US" b="0" dirty="0"/>
              <a:t>Less</a:t>
            </a:r>
            <a:r>
              <a:rPr lang="en-US" b="0" baseline="0" dirty="0"/>
              <a:t> than 1</a:t>
            </a:r>
            <a:r>
              <a:rPr lang="en-US" dirty="0"/>
              <a:t> minute(s)</a:t>
            </a:r>
          </a:p>
          <a:p>
            <a:pPr eaLnBrk="1" hangingPunct="1"/>
            <a:r>
              <a:rPr lang="en-US" b="1" dirty="0"/>
              <a:t>Explanation of Cues/Builds: </a:t>
            </a:r>
            <a:r>
              <a:rPr lang="en-US" b="0" dirty="0"/>
              <a:t>None</a:t>
            </a:r>
            <a:endParaRPr lang="en-US" dirty="0"/>
          </a:p>
          <a:p>
            <a:r>
              <a:rPr lang="en-US" b="1" dirty="0"/>
              <a:t>Suggested Comments: </a:t>
            </a:r>
            <a:r>
              <a:rPr lang="en-US" b="0" dirty="0"/>
              <a:t>Here is an example of a drop-off condition.</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Questions: </a:t>
            </a:r>
            <a:r>
              <a:rPr lang="en-US" dirty="0"/>
              <a:t>Are these</a:t>
            </a:r>
            <a:r>
              <a:rPr lang="en-US" baseline="0" dirty="0"/>
              <a:t> protection devices?</a:t>
            </a:r>
            <a:endParaRPr lang="en-US" b="1"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Additional Information: </a:t>
            </a:r>
            <a:r>
              <a:rPr lang="en-US" dirty="0"/>
              <a:t>Photo is</a:t>
            </a:r>
            <a:r>
              <a:rPr lang="en-US" baseline="0" dirty="0"/>
              <a:t> </a:t>
            </a:r>
            <a:r>
              <a:rPr lang="en-US" dirty="0"/>
              <a:t>Kihei, Hawaii,</a:t>
            </a:r>
            <a:r>
              <a:rPr lang="en-US" baseline="0" dirty="0"/>
              <a:t> by SeaRay Beltran.</a:t>
            </a:r>
            <a:endParaRPr lang="en-US" dirty="0"/>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44</a:t>
            </a:fld>
            <a:endParaRPr lang="en-US" dirty="0"/>
          </a:p>
        </p:txBody>
      </p:sp>
    </p:spTree>
    <p:extLst>
      <p:ext uri="{BB962C8B-B14F-4D97-AF65-F5344CB8AC3E}">
        <p14:creationId xmlns:p14="http://schemas.microsoft.com/office/powerpoint/2010/main" val="404283095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Illustrate</a:t>
            </a:r>
            <a:r>
              <a:rPr lang="en-US" baseline="0" dirty="0"/>
              <a:t> previous point with a photo</a:t>
            </a:r>
            <a:endParaRPr lang="en-US" dirty="0"/>
          </a:p>
          <a:p>
            <a:pPr eaLnBrk="1" hangingPunct="1"/>
            <a:r>
              <a:rPr lang="en-US" b="1" dirty="0"/>
              <a:t>Est. Presentation Time: </a:t>
            </a:r>
            <a:r>
              <a:rPr lang="en-US" b="0" dirty="0"/>
              <a:t>Less</a:t>
            </a:r>
            <a:r>
              <a:rPr lang="en-US" b="0" baseline="0" dirty="0"/>
              <a:t> than 1</a:t>
            </a:r>
            <a:r>
              <a:rPr lang="en-US" dirty="0"/>
              <a:t> minute(s)</a:t>
            </a:r>
          </a:p>
          <a:p>
            <a:pPr eaLnBrk="1" hangingPunct="1"/>
            <a:r>
              <a:rPr lang="en-US" b="1" dirty="0"/>
              <a:t>Explanation of Cues/Builds: </a:t>
            </a:r>
            <a:r>
              <a:rPr lang="en-US" b="0" dirty="0"/>
              <a:t>None</a:t>
            </a:r>
            <a:endParaRPr lang="en-US" dirty="0"/>
          </a:p>
          <a:p>
            <a:r>
              <a:rPr lang="en-US" b="1" dirty="0"/>
              <a:t>Suggested Comments: </a:t>
            </a:r>
            <a:r>
              <a:rPr lang="en-US" b="0" dirty="0"/>
              <a:t>Here is an example of a drop-off condition.</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Questions: </a:t>
            </a:r>
            <a:r>
              <a:rPr lang="en-US" dirty="0"/>
              <a:t>Are these</a:t>
            </a:r>
            <a:r>
              <a:rPr lang="en-US" baseline="0" dirty="0"/>
              <a:t> workers protected? Is that cone going to help? What do you notice about these vests? (Some appear to be ANSI 107 Class 1, which makes them non-compliant)</a:t>
            </a:r>
            <a:endParaRPr lang="en-US" b="1"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Additional Information: </a:t>
            </a:r>
            <a:r>
              <a:rPr lang="en-US" dirty="0"/>
              <a:t>Photo is</a:t>
            </a:r>
            <a:r>
              <a:rPr lang="en-US" baseline="0" dirty="0"/>
              <a:t> </a:t>
            </a:r>
            <a:r>
              <a:rPr lang="en-US" dirty="0"/>
              <a:t>Atlanta</a:t>
            </a:r>
            <a:r>
              <a:rPr lang="en-US" baseline="0" dirty="0"/>
              <a:t> GA, by J. Morales.</a:t>
            </a:r>
            <a:endParaRPr lang="en-US" dirty="0"/>
          </a:p>
          <a:p>
            <a:pPr eaLnBrk="1" hangingPunct="1"/>
            <a:r>
              <a:rPr lang="en-US" b="1" dirty="0"/>
              <a:t>Possible Problems: </a:t>
            </a:r>
            <a:r>
              <a:rPr lang="en-US" dirty="0"/>
              <a:t>None</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45</a:t>
            </a:fld>
            <a:endParaRPr lang="en-US" dirty="0"/>
          </a:p>
        </p:txBody>
      </p:sp>
    </p:spTree>
    <p:extLst>
      <p:ext uri="{BB962C8B-B14F-4D97-AF65-F5344CB8AC3E}">
        <p14:creationId xmlns:p14="http://schemas.microsoft.com/office/powerpoint/2010/main" val="103902550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a:t>
            </a:r>
            <a:r>
              <a:rPr lang="en-US" b="1" baseline="0" dirty="0"/>
              <a:t> </a:t>
            </a:r>
            <a:r>
              <a:rPr lang="en-US" b="0" baseline="0" dirty="0"/>
              <a:t>Define drop-off and above-ground fixed hazards</a:t>
            </a:r>
            <a:endParaRPr lang="en-US" b="0" dirty="0"/>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a:t>
            </a:r>
            <a:r>
              <a:rPr lang="en-US" b="0" dirty="0"/>
              <a:t>:</a:t>
            </a:r>
            <a:r>
              <a:rPr lang="en-US" b="0" baseline="0" dirty="0"/>
              <a:t> A hazard is any thing that is firm and unyielding, more than 4 inches in height and within the clear zone. Hazards should be removed, shielded or protected. A drop-off is a sudden drop in elevation, within the clear zone, parallel to traffic  and steeper than 4:1.</a:t>
            </a:r>
            <a:endParaRPr lang="en-US" b="0" dirty="0"/>
          </a:p>
          <a:p>
            <a:pPr eaLnBrk="1" hangingPunct="1"/>
            <a:r>
              <a:rPr lang="en-US" b="1" dirty="0"/>
              <a:t>Suggested Questions: </a:t>
            </a:r>
            <a:r>
              <a:rPr lang="en-US" b="0" dirty="0"/>
              <a:t>What</a:t>
            </a:r>
            <a:r>
              <a:rPr lang="en-US" b="0" baseline="0" dirty="0"/>
              <a:t> is a hazard? A drop-off? A hazard is any fixed object that is more than 4 inches, firm and unyielding. A drop-off is a sudden (Steeper than 4:1) drop in elevation, parallel to the travel lane, usually deeper than 2.5 inches, located within the clear zone.</a:t>
            </a:r>
            <a:endParaRPr lang="en-US" dirty="0"/>
          </a:p>
          <a:p>
            <a:pPr eaLnBrk="1" hangingPunct="1"/>
            <a:r>
              <a:rPr lang="en-US" b="1" dirty="0"/>
              <a:t>Additional Information: </a:t>
            </a:r>
            <a:r>
              <a:rPr lang="en-US" b="0" dirty="0"/>
              <a:t>See</a:t>
            </a:r>
            <a:r>
              <a:rPr lang="en-US" b="0" baseline="0" dirty="0"/>
              <a:t> Roadside Design Guide</a:t>
            </a:r>
            <a:endParaRPr lang="en-US" b="1" dirty="0"/>
          </a:p>
          <a:p>
            <a:pPr eaLnBrk="1" hangingPunct="1"/>
            <a:r>
              <a:rPr lang="en-US" b="1" dirty="0"/>
              <a:t>Possible Problems: </a:t>
            </a:r>
            <a:r>
              <a:rPr lang="en-US" dirty="0"/>
              <a:t>These definitions may vary by State. Make sure to specify this</a:t>
            </a:r>
            <a:r>
              <a:rPr lang="en-US" baseline="0" dirty="0"/>
              <a:t> is generic guidance from the RDG.</a:t>
            </a:r>
            <a:endParaRPr lang="en-US" dirty="0"/>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46</a:t>
            </a:fld>
            <a:endParaRPr lang="en-US" dirty="0"/>
          </a:p>
        </p:txBody>
      </p:sp>
    </p:spTree>
    <p:extLst>
      <p:ext uri="{BB962C8B-B14F-4D97-AF65-F5344CB8AC3E}">
        <p14:creationId xmlns:p14="http://schemas.microsoft.com/office/powerpoint/2010/main" val="428168967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Slide Image Placeholder 1"/>
          <p:cNvSpPr>
            <a:spLocks noGrp="1" noRot="1" noChangeAspect="1" noTextEdit="1"/>
          </p:cNvSpPr>
          <p:nvPr>
            <p:ph type="sldImg"/>
          </p:nvPr>
        </p:nvSpPr>
        <p:spPr>
          <a:ln/>
        </p:spPr>
      </p:sp>
      <p:sp>
        <p:nvSpPr>
          <p:cNvPr id="240643" name="Notes Placeholder 2"/>
          <p:cNvSpPr>
            <a:spLocks noGrp="1"/>
          </p:cNvSpPr>
          <p:nvPr>
            <p:ph type="body" idx="1"/>
          </p:nvPr>
        </p:nvSpPr>
        <p:spPr>
          <a:noFill/>
          <a:ln/>
        </p:spPr>
        <p:txBody>
          <a:bodyPr/>
          <a:lstStyle/>
          <a:p>
            <a:pPr eaLnBrk="1" hangingPunct="1"/>
            <a:r>
              <a:rPr lang="en-US" b="1" dirty="0"/>
              <a:t>Key Message: </a:t>
            </a:r>
            <a:r>
              <a:rPr lang="en-US" b="0" dirty="0"/>
              <a:t>D</a:t>
            </a:r>
            <a:r>
              <a:rPr lang="en-US" dirty="0"/>
              <a:t>iscuss the potential hazard presented by the device itself &amp; during device placement and removal </a:t>
            </a:r>
          </a:p>
          <a:p>
            <a:pPr eaLnBrk="1" hangingPunct="1"/>
            <a:r>
              <a:rPr lang="en-US" b="1" dirty="0"/>
              <a:t>Est. Presentation Time: </a:t>
            </a:r>
            <a:r>
              <a:rPr lang="en-US" b="0" dirty="0"/>
              <a:t>Less</a:t>
            </a:r>
            <a:r>
              <a:rPr lang="en-US" b="0" baseline="0" dirty="0"/>
              <a:t> than 1</a:t>
            </a:r>
            <a:r>
              <a:rPr lang="en-US" dirty="0"/>
              <a:t> minute(s)</a:t>
            </a:r>
          </a:p>
          <a:p>
            <a:pPr eaLnBrk="1" hangingPunct="1"/>
            <a:r>
              <a:rPr lang="en-US" b="1" dirty="0"/>
              <a:t>Explanation of Cues/Builds: </a:t>
            </a:r>
            <a:r>
              <a:rPr lang="en-US" b="0" dirty="0"/>
              <a:t>None</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Comments: </a:t>
            </a:r>
            <a:r>
              <a:rPr lang="en-US" dirty="0"/>
              <a:t>Consideration should be given to the exposure created during placement and removal of the positive protection device itself. Additionally, a general rule of thumb is that the device should be protecting against the risk of striking something that may result in worse damage than striking the positive protection device itself (i.e., the damage resulting from driving into a hazard or over a drop-off would be greater than the damage associated with striking the positive protection device). </a:t>
            </a:r>
            <a:r>
              <a:rPr lang="en-US" b="1" dirty="0"/>
              <a:t>Impacts involving temporary barriers are potentially harmful, and may result in serious injuries to vehicle occupants.</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Questions: </a:t>
            </a:r>
            <a:r>
              <a:rPr lang="en-US" dirty="0"/>
              <a:t>What is the definition of a clear</a:t>
            </a:r>
            <a:r>
              <a:rPr lang="en-US" baseline="0" dirty="0"/>
              <a:t> zone</a:t>
            </a:r>
            <a:r>
              <a:rPr lang="en-US" dirty="0"/>
              <a:t>?</a:t>
            </a:r>
            <a:endParaRPr lang="en-US" b="1"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Additional Information: </a:t>
            </a:r>
            <a:r>
              <a:rPr lang="en-US" dirty="0"/>
              <a:t>None</a:t>
            </a:r>
          </a:p>
          <a:p>
            <a:pPr eaLnBrk="1" hangingPunct="1"/>
            <a:r>
              <a:rPr lang="en-US" b="1" dirty="0"/>
              <a:t>Possible Problems: </a:t>
            </a:r>
            <a:r>
              <a:rPr lang="en-US" dirty="0"/>
              <a:t>None</a:t>
            </a:r>
          </a:p>
          <a:p>
            <a:endParaRPr lang="en-US" dirty="0"/>
          </a:p>
        </p:txBody>
      </p:sp>
      <p:sp>
        <p:nvSpPr>
          <p:cNvPr id="240644" name="Slide Number Placeholder 3"/>
          <p:cNvSpPr>
            <a:spLocks noGrp="1"/>
          </p:cNvSpPr>
          <p:nvPr>
            <p:ph type="sldNum" sz="quarter" idx="5"/>
          </p:nvPr>
        </p:nvSpPr>
        <p:spPr>
          <a:xfrm>
            <a:off x="3884613" y="8685213"/>
            <a:ext cx="2971800" cy="457200"/>
          </a:xfrm>
          <a:prstGeom prst="rect">
            <a:avLst/>
          </a:prstGeom>
          <a:noFill/>
        </p:spPr>
        <p:txBody>
          <a:bodyPr/>
          <a:lstStyle/>
          <a:p>
            <a:fld id="{E7971A3B-D34F-4EC5-AAEA-E77EC42049B5}" type="slidenum">
              <a:rPr lang="en-US" smtClean="0"/>
              <a:pPr/>
              <a:t>47</a:t>
            </a:fld>
            <a:endParaRPr lang="en-US" dirty="0"/>
          </a:p>
        </p:txBody>
      </p:sp>
    </p:spTree>
    <p:extLst>
      <p:ext uri="{BB962C8B-B14F-4D97-AF65-F5344CB8AC3E}">
        <p14:creationId xmlns:p14="http://schemas.microsoft.com/office/powerpoint/2010/main" val="409270864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Slide Image Placeholder 1"/>
          <p:cNvSpPr>
            <a:spLocks noGrp="1" noRot="1" noChangeAspect="1" noTextEdit="1"/>
          </p:cNvSpPr>
          <p:nvPr>
            <p:ph type="sldImg"/>
          </p:nvPr>
        </p:nvSpPr>
        <p:spPr>
          <a:ln/>
        </p:spPr>
      </p:sp>
      <p:sp>
        <p:nvSpPr>
          <p:cNvPr id="241667" name="Notes Placeholder 2"/>
          <p:cNvSpPr>
            <a:spLocks noGrp="1"/>
          </p:cNvSpPr>
          <p:nvPr>
            <p:ph type="body" idx="1"/>
          </p:nvPr>
        </p:nvSpPr>
        <p:spPr>
          <a:noFill/>
          <a:ln/>
        </p:spPr>
        <p:txBody>
          <a:bodyPr/>
          <a:lstStyle/>
          <a:p>
            <a:pPr eaLnBrk="1" hangingPunct="1"/>
            <a:r>
              <a:rPr lang="en-US" b="1" dirty="0"/>
              <a:t>Key Message: </a:t>
            </a:r>
            <a:r>
              <a:rPr lang="en-US" b="0" dirty="0"/>
              <a:t>D</a:t>
            </a:r>
            <a:r>
              <a:rPr lang="en-US" dirty="0"/>
              <a:t>iscuss the geometrics and/or work area restrictions that may increase crash risk </a:t>
            </a:r>
          </a:p>
          <a:p>
            <a:pPr eaLnBrk="1" hangingPunct="1"/>
            <a:r>
              <a:rPr lang="en-US" b="1" dirty="0"/>
              <a:t>Est. Presentation Time: </a:t>
            </a:r>
            <a:r>
              <a:rPr lang="en-US" b="0" dirty="0"/>
              <a:t>Less</a:t>
            </a:r>
            <a:r>
              <a:rPr lang="en-US" b="0" baseline="0" dirty="0"/>
              <a:t> than 1</a:t>
            </a:r>
            <a:r>
              <a:rPr lang="en-US" dirty="0"/>
              <a:t> minute(s)</a:t>
            </a:r>
          </a:p>
          <a:p>
            <a:pPr eaLnBrk="1" hangingPunct="1"/>
            <a:r>
              <a:rPr lang="en-US" b="1" dirty="0"/>
              <a:t>Explanation of Cues/Builds: </a:t>
            </a:r>
            <a:r>
              <a:rPr lang="en-US" b="0" dirty="0"/>
              <a:t>None</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Comments: </a:t>
            </a:r>
            <a:r>
              <a:rPr lang="en-US" dirty="0"/>
              <a:t>Work area restrictions and/or geometric characteristics that increase risk to workers or motorists can also benefit from the use of positive protection devices. For example severe curvature, narrow lanes, restricted sight distance, or narrow shoulders could place workers and motorists at increased risk, and warrant consideration of positive protection. Sufficient advance warning should also be provided to ensure maximum levels of traffic safety around the protective devices.</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Questions: </a:t>
            </a:r>
            <a:r>
              <a:rPr lang="en-US" dirty="0"/>
              <a:t>None</a:t>
            </a:r>
            <a:endParaRPr lang="en-US" b="1"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Additional Information: </a:t>
            </a:r>
            <a:r>
              <a:rPr lang="en-US" dirty="0"/>
              <a:t>None</a:t>
            </a:r>
          </a:p>
          <a:p>
            <a:pPr eaLnBrk="1" hangingPunct="1"/>
            <a:r>
              <a:rPr lang="en-US" b="1" dirty="0"/>
              <a:t>Possible Problems: </a:t>
            </a:r>
            <a:r>
              <a:rPr lang="en-US" dirty="0"/>
              <a:t>None</a:t>
            </a:r>
          </a:p>
        </p:txBody>
      </p:sp>
      <p:sp>
        <p:nvSpPr>
          <p:cNvPr id="241668" name="Slide Number Placeholder 3"/>
          <p:cNvSpPr>
            <a:spLocks noGrp="1"/>
          </p:cNvSpPr>
          <p:nvPr>
            <p:ph type="sldNum" sz="quarter" idx="5"/>
          </p:nvPr>
        </p:nvSpPr>
        <p:spPr>
          <a:xfrm>
            <a:off x="3884613" y="8685213"/>
            <a:ext cx="2971800" cy="457200"/>
          </a:xfrm>
          <a:prstGeom prst="rect">
            <a:avLst/>
          </a:prstGeom>
          <a:noFill/>
        </p:spPr>
        <p:txBody>
          <a:bodyPr/>
          <a:lstStyle/>
          <a:p>
            <a:fld id="{45DD9986-60E5-4603-8EBF-83C432CEACC4}" type="slidenum">
              <a:rPr lang="en-US" smtClean="0"/>
              <a:pPr/>
              <a:t>48</a:t>
            </a:fld>
            <a:endParaRPr lang="en-US" dirty="0"/>
          </a:p>
        </p:txBody>
      </p:sp>
    </p:spTree>
    <p:extLst>
      <p:ext uri="{BB962C8B-B14F-4D97-AF65-F5344CB8AC3E}">
        <p14:creationId xmlns:p14="http://schemas.microsoft.com/office/powerpoint/2010/main" val="55433150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Slide Image Placeholder 1"/>
          <p:cNvSpPr>
            <a:spLocks noGrp="1" noRot="1" noChangeAspect="1" noTextEdit="1"/>
          </p:cNvSpPr>
          <p:nvPr>
            <p:ph type="sldImg"/>
          </p:nvPr>
        </p:nvSpPr>
        <p:spPr>
          <a:ln/>
        </p:spPr>
      </p:sp>
      <p:sp>
        <p:nvSpPr>
          <p:cNvPr id="242691" name="Notes Placeholder 2"/>
          <p:cNvSpPr>
            <a:spLocks noGrp="1"/>
          </p:cNvSpPr>
          <p:nvPr>
            <p:ph type="body" idx="1"/>
          </p:nvPr>
        </p:nvSpPr>
        <p:spPr>
          <a:noFill/>
          <a:ln/>
        </p:spPr>
        <p:txBody>
          <a:bodyPr/>
          <a:lstStyle/>
          <a:p>
            <a:pPr eaLnBrk="1" hangingPunct="1"/>
            <a:r>
              <a:rPr lang="en-US" b="1" dirty="0"/>
              <a:t>Key Message: </a:t>
            </a:r>
            <a:r>
              <a:rPr lang="en-US" b="0" dirty="0"/>
              <a:t>D</a:t>
            </a:r>
            <a:r>
              <a:rPr lang="en-US" dirty="0"/>
              <a:t>iscuss access to/from the work space </a:t>
            </a:r>
          </a:p>
          <a:p>
            <a:pPr eaLnBrk="1" hangingPunct="1"/>
            <a:r>
              <a:rPr lang="en-US" b="1" dirty="0"/>
              <a:t>Est. Presentation Time: </a:t>
            </a:r>
            <a:r>
              <a:rPr lang="en-US" b="0" dirty="0"/>
              <a:t>Less</a:t>
            </a:r>
            <a:r>
              <a:rPr lang="en-US" b="0" baseline="0" dirty="0"/>
              <a:t> than 1</a:t>
            </a:r>
            <a:r>
              <a:rPr lang="en-US" dirty="0"/>
              <a:t> minute(s)</a:t>
            </a:r>
          </a:p>
          <a:p>
            <a:pPr eaLnBrk="1" hangingPunct="1"/>
            <a:r>
              <a:rPr lang="en-US" b="1" dirty="0"/>
              <a:t>Explanation of Cues/Builds: </a:t>
            </a:r>
            <a:r>
              <a:rPr lang="en-US" b="0" dirty="0"/>
              <a:t>None</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Comments: </a:t>
            </a:r>
            <a:r>
              <a:rPr lang="en-US" dirty="0"/>
              <a:t>For longer term work zones such as some pavement rehabilitation projects where work vehicles and equipment cannot readily gain access from the ends of the work space, consideration should be given to equipment and construction vehicle access points throughout the work space. In some cases positive protection might cause ingress/egress issues resulting in safety hazards or constructability problems and therefore should be considered carefully in advance. If positive protection is used, crash cushions may be needed to protect the blunt end of barrier sections that provide construction vehicle access when longitudinal barriers are used.</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Questions: </a:t>
            </a:r>
            <a:r>
              <a:rPr lang="en-US" dirty="0"/>
              <a:t>None</a:t>
            </a:r>
            <a:endParaRPr lang="en-US" b="1"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Additional Information: </a:t>
            </a:r>
            <a:r>
              <a:rPr lang="en-US" dirty="0"/>
              <a:t>None</a:t>
            </a:r>
          </a:p>
          <a:p>
            <a:pPr eaLnBrk="1" hangingPunct="1"/>
            <a:r>
              <a:rPr lang="en-US" b="1" dirty="0"/>
              <a:t>Possible Problems: </a:t>
            </a:r>
            <a:r>
              <a:rPr lang="en-US" dirty="0"/>
              <a:t>None</a:t>
            </a:r>
          </a:p>
        </p:txBody>
      </p:sp>
      <p:sp>
        <p:nvSpPr>
          <p:cNvPr id="242692" name="Slide Number Placeholder 3"/>
          <p:cNvSpPr>
            <a:spLocks noGrp="1"/>
          </p:cNvSpPr>
          <p:nvPr>
            <p:ph type="sldNum" sz="quarter" idx="5"/>
          </p:nvPr>
        </p:nvSpPr>
        <p:spPr>
          <a:xfrm>
            <a:off x="3884613" y="8685213"/>
            <a:ext cx="2971800" cy="457200"/>
          </a:xfrm>
          <a:prstGeom prst="rect">
            <a:avLst/>
          </a:prstGeom>
          <a:noFill/>
        </p:spPr>
        <p:txBody>
          <a:bodyPr/>
          <a:lstStyle/>
          <a:p>
            <a:fld id="{2D5D8FAA-230F-4B51-A6BB-790735ABA0C5}" type="slidenum">
              <a:rPr lang="en-US" smtClean="0"/>
              <a:pPr/>
              <a:t>49</a:t>
            </a:fld>
            <a:endParaRPr lang="en-US" dirty="0"/>
          </a:p>
        </p:txBody>
      </p:sp>
    </p:spTree>
    <p:extLst>
      <p:ext uri="{BB962C8B-B14F-4D97-AF65-F5344CB8AC3E}">
        <p14:creationId xmlns:p14="http://schemas.microsoft.com/office/powerpoint/2010/main" val="83884878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Illustrate</a:t>
            </a:r>
            <a:r>
              <a:rPr lang="en-US" baseline="0" dirty="0"/>
              <a:t> previous point with a photo</a:t>
            </a:r>
            <a:endParaRPr lang="en-US" dirty="0"/>
          </a:p>
          <a:p>
            <a:pPr eaLnBrk="1" hangingPunct="1"/>
            <a:r>
              <a:rPr lang="en-US" b="1" dirty="0"/>
              <a:t>Est. Presentation Time: </a:t>
            </a:r>
            <a:r>
              <a:rPr lang="en-US" b="0" dirty="0"/>
              <a:t>Less</a:t>
            </a:r>
            <a:r>
              <a:rPr lang="en-US" b="0" baseline="0" dirty="0"/>
              <a:t> than 1</a:t>
            </a:r>
            <a:r>
              <a:rPr lang="en-US" dirty="0"/>
              <a:t> minute(s)</a:t>
            </a:r>
          </a:p>
          <a:p>
            <a:pPr eaLnBrk="1" hangingPunct="1"/>
            <a:r>
              <a:rPr lang="en-US" b="1" dirty="0"/>
              <a:t>Explanation of Cues/Builds: </a:t>
            </a:r>
            <a:r>
              <a:rPr lang="en-US" b="0" dirty="0"/>
              <a:t>None</a:t>
            </a:r>
            <a:endParaRPr lang="en-US" dirty="0"/>
          </a:p>
          <a:p>
            <a:r>
              <a:rPr lang="en-US" b="1" dirty="0"/>
              <a:t>Suggested Comments: </a:t>
            </a:r>
            <a:r>
              <a:rPr lang="en-US" b="0" dirty="0"/>
              <a:t>Here is an example of an egress</a:t>
            </a:r>
            <a:r>
              <a:rPr lang="en-US" b="0" baseline="0" dirty="0"/>
              <a:t> situation, protecting the blunt end. The shoulder serves as a temporary acceleration lane.</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Questions: </a:t>
            </a:r>
            <a:r>
              <a:rPr lang="en-US" dirty="0"/>
              <a:t>Is this proper? Is</a:t>
            </a:r>
            <a:r>
              <a:rPr lang="en-US" baseline="0" dirty="0"/>
              <a:t> the back barrier within the deflection space? Is this good or bad? What about the length of need?</a:t>
            </a:r>
            <a:endParaRPr lang="en-US" b="1"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Additional Information: </a:t>
            </a:r>
            <a:r>
              <a:rPr lang="en-US" dirty="0"/>
              <a:t>Photo is</a:t>
            </a:r>
            <a:r>
              <a:rPr lang="en-US" baseline="0" dirty="0"/>
              <a:t> </a:t>
            </a:r>
            <a:r>
              <a:rPr lang="en-US" dirty="0"/>
              <a:t>I-495 in Virginia</a:t>
            </a:r>
            <a:r>
              <a:rPr lang="en-US" baseline="0" dirty="0"/>
              <a:t>, by J. Morales.</a:t>
            </a:r>
            <a:endParaRPr lang="en-US" dirty="0"/>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50</a:t>
            </a:fld>
            <a:endParaRPr lang="en-US" dirty="0"/>
          </a:p>
        </p:txBody>
      </p:sp>
    </p:spTree>
    <p:extLst>
      <p:ext uri="{BB962C8B-B14F-4D97-AF65-F5344CB8AC3E}">
        <p14:creationId xmlns:p14="http://schemas.microsoft.com/office/powerpoint/2010/main" val="83877226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xfrm>
            <a:off x="3884613" y="8685213"/>
            <a:ext cx="2971800" cy="457200"/>
          </a:xfrm>
          <a:prstGeom prst="rect">
            <a:avLst/>
          </a:prstGeom>
          <a:noFill/>
        </p:spPr>
        <p:txBody>
          <a:bodyPr/>
          <a:lstStyle/>
          <a:p>
            <a:fld id="{4565432C-6FFC-47B9-AB0F-9F0CBA91C54D}" type="slidenum">
              <a:rPr lang="en-US" smtClean="0"/>
              <a:pPr/>
              <a:t>51</a:t>
            </a:fld>
            <a:endParaRPr lang="en-US" dirty="0"/>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p:spPr>
        <p:txBody>
          <a:bodyPr/>
          <a:lstStyle/>
          <a:p>
            <a:pPr eaLnBrk="1" hangingPunct="1"/>
            <a:r>
              <a:rPr lang="en-US" b="1" dirty="0"/>
              <a:t>Key Message: </a:t>
            </a:r>
            <a:r>
              <a:rPr lang="en-US" dirty="0"/>
              <a:t>Discuss temporary acceleration lanes</a:t>
            </a:r>
          </a:p>
          <a:p>
            <a:pPr eaLnBrk="1" hangingPunct="1"/>
            <a:r>
              <a:rPr lang="en-US" b="1" dirty="0"/>
              <a:t>Est. Presentation Time: </a:t>
            </a:r>
            <a:r>
              <a:rPr lang="en-US" dirty="0"/>
              <a:t>1-2 minute(s)</a:t>
            </a:r>
          </a:p>
          <a:p>
            <a:pPr eaLnBrk="1" hangingPunct="1"/>
            <a:r>
              <a:rPr lang="en-US" b="1" dirty="0"/>
              <a:t>Explanation of Cues/Builds: </a:t>
            </a:r>
            <a:r>
              <a:rPr lang="en-US" dirty="0"/>
              <a:t>Text boxes and bottom figure appear upon click</a:t>
            </a:r>
          </a:p>
          <a:p>
            <a:pPr eaLnBrk="1" hangingPunct="1"/>
            <a:r>
              <a:rPr lang="en-US" b="1" dirty="0"/>
              <a:t>Suggested Comments: </a:t>
            </a:r>
            <a:r>
              <a:rPr lang="en-US" dirty="0"/>
              <a:t>How is the equipment getting in and out? Consider temporary acceleration lanes. Notice how the figure on top makes virtually impossible for slow-moving construction vehicles to merge into fast moving traffic. By creating a temporary acceleration lane (bottom figure), we have solved that problem, plus the need for a crash cushion is eliminated.  An added bonus is that stalled vehicles may use that pocket during emergencies, without blocking a lane, as an emergency pull-off area.</a:t>
            </a:r>
          </a:p>
          <a:p>
            <a:pPr eaLnBrk="1" hangingPunct="1"/>
            <a:r>
              <a:rPr lang="en-US" b="1" dirty="0"/>
              <a:t>Additional Information: </a:t>
            </a:r>
            <a:r>
              <a:rPr lang="en-US" dirty="0"/>
              <a:t>Not in MUTCD</a:t>
            </a:r>
          </a:p>
          <a:p>
            <a:pPr eaLnBrk="1" hangingPunct="1"/>
            <a:r>
              <a:rPr lang="en-US" b="1" dirty="0"/>
              <a:t>Possible Problems: </a:t>
            </a:r>
            <a:r>
              <a:rPr lang="en-US" dirty="0"/>
              <a:t>None</a:t>
            </a:r>
          </a:p>
          <a:p>
            <a:pPr eaLnBrk="1" hangingPunct="1"/>
            <a:endParaRPr lang="en-US" dirty="0"/>
          </a:p>
        </p:txBody>
      </p:sp>
    </p:spTree>
    <p:extLst>
      <p:ext uri="{BB962C8B-B14F-4D97-AF65-F5344CB8AC3E}">
        <p14:creationId xmlns:p14="http://schemas.microsoft.com/office/powerpoint/2010/main" val="25942645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a:t>
            </a:r>
            <a:r>
              <a:rPr lang="en-US" b="1" baseline="0" dirty="0"/>
              <a:t> </a:t>
            </a:r>
            <a:r>
              <a:rPr lang="en-US" b="0" baseline="0" dirty="0"/>
              <a:t>Discuss </a:t>
            </a:r>
            <a:r>
              <a:rPr lang="en-US" b="0" dirty="0"/>
              <a:t>design considerations for</a:t>
            </a:r>
            <a:r>
              <a:rPr lang="en-US" b="0" baseline="0" dirty="0"/>
              <a:t> </a:t>
            </a:r>
            <a:r>
              <a:rPr lang="en-US" b="0" dirty="0"/>
              <a:t>positive protection devices</a:t>
            </a:r>
          </a:p>
          <a:p>
            <a:pPr eaLnBrk="1" hangingPunct="1"/>
            <a:r>
              <a:rPr lang="en-US" b="1" dirty="0"/>
              <a:t>Est. Presentation Time: </a:t>
            </a:r>
            <a:r>
              <a:rPr lang="en-US" dirty="0"/>
              <a:t>Less than 1 minute(s)</a:t>
            </a:r>
          </a:p>
          <a:p>
            <a:pPr eaLnBrk="1" hangingPunct="1"/>
            <a:r>
              <a:rPr lang="en-US" b="1" dirty="0"/>
              <a:t>Explanation of Cues/Builds: </a:t>
            </a:r>
            <a:r>
              <a:rPr lang="en-US" b="0" dirty="0"/>
              <a:t>Text</a:t>
            </a:r>
            <a:r>
              <a:rPr lang="en-US" b="0" baseline="0" dirty="0"/>
              <a:t> box appears on click.</a:t>
            </a:r>
            <a:endParaRPr lang="en-US" dirty="0"/>
          </a:p>
          <a:p>
            <a:pPr eaLnBrk="1" hangingPunct="1"/>
            <a:r>
              <a:rPr lang="en-US" b="1" dirty="0"/>
              <a:t>Suggested Comments:</a:t>
            </a:r>
            <a:r>
              <a:rPr lang="en-US" b="1" baseline="0" dirty="0"/>
              <a:t> </a:t>
            </a:r>
            <a:r>
              <a:rPr lang="en-US" baseline="0" dirty="0"/>
              <a:t>We all accept different levels of risk. An example would be how much risk we accept with out financial investments. Some are willing to accept more risk than others, based on several factors, such as expected retirement age. </a:t>
            </a:r>
            <a:r>
              <a:rPr lang="en-US" b="0" baseline="0" dirty="0"/>
              <a:t>In other words, Positive Protection devices shall be considered in work zone situations that place workers at increased risk from motorized traffic, and where positive protection devices offer the highest potential for increased safety for workers and road users, such as: {next slide}</a:t>
            </a:r>
            <a:endParaRPr lang="en-US" b="1" dirty="0"/>
          </a:p>
          <a:p>
            <a:pPr eaLnBrk="1" hangingPunct="1"/>
            <a:r>
              <a:rPr lang="en-US" b="1" dirty="0"/>
              <a:t>Suggested Questions: </a:t>
            </a:r>
            <a:r>
              <a:rPr lang="en-US" dirty="0"/>
              <a:t>What is “increased” risk? Risk that is more than</a:t>
            </a:r>
            <a:r>
              <a:rPr lang="en-US" baseline="0" dirty="0"/>
              <a:t> “normal” or accepted. </a:t>
            </a:r>
            <a:endParaRPr lang="en-US" dirty="0"/>
          </a:p>
          <a:p>
            <a:pPr eaLnBrk="1" hangingPunct="1"/>
            <a:r>
              <a:rPr lang="en-US" b="1" dirty="0"/>
              <a:t>Additional Information: </a:t>
            </a:r>
            <a:r>
              <a:rPr lang="en-US" dirty="0"/>
              <a:t>None</a:t>
            </a:r>
            <a:endParaRPr lang="en-US" b="1" dirty="0"/>
          </a:p>
          <a:p>
            <a:pPr eaLnBrk="1" hangingPunct="1"/>
            <a:r>
              <a:rPr lang="en-US" b="1" dirty="0"/>
              <a:t>Possible Problems: </a:t>
            </a:r>
            <a:r>
              <a:rPr lang="en-US" b="0" dirty="0"/>
              <a:t>This</a:t>
            </a:r>
            <a:r>
              <a:rPr lang="en-US" b="0" baseline="0" dirty="0"/>
              <a:t> is an intro slide for the section to come.</a:t>
            </a:r>
            <a:endParaRPr lang="en-US" dirty="0"/>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5</a:t>
            </a:fld>
            <a:endParaRPr lang="en-US" dirty="0"/>
          </a:p>
        </p:txBody>
      </p:sp>
    </p:spTree>
    <p:extLst>
      <p:ext uri="{BB962C8B-B14F-4D97-AF65-F5344CB8AC3E}">
        <p14:creationId xmlns:p14="http://schemas.microsoft.com/office/powerpoint/2010/main" val="249901213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Discuss temporary acceleration lanes</a:t>
            </a:r>
          </a:p>
          <a:p>
            <a:pPr eaLnBrk="1" hangingPunct="1"/>
            <a:r>
              <a:rPr lang="en-US" b="1" dirty="0"/>
              <a:t>Est. Presentation Time: </a:t>
            </a:r>
            <a:r>
              <a:rPr lang="en-US" dirty="0"/>
              <a:t>1-2 minute(s)</a:t>
            </a:r>
          </a:p>
          <a:p>
            <a:pPr eaLnBrk="1" hangingPunct="1"/>
            <a:r>
              <a:rPr lang="en-US" b="1" dirty="0"/>
              <a:t>Explanation of Cues/Builds: </a:t>
            </a:r>
            <a:r>
              <a:rPr lang="en-US" b="0" dirty="0"/>
              <a:t>Flare</a:t>
            </a:r>
            <a:r>
              <a:rPr lang="en-US" b="0" baseline="0" dirty="0"/>
              <a:t> rate table appears on click</a:t>
            </a:r>
            <a:endParaRPr lang="en-US" dirty="0"/>
          </a:p>
          <a:p>
            <a:pPr eaLnBrk="1" hangingPunct="1"/>
            <a:r>
              <a:rPr lang="en-US" b="1" dirty="0"/>
              <a:t>Suggested Comments: </a:t>
            </a:r>
            <a:r>
              <a:rPr lang="en-US" dirty="0"/>
              <a:t>This is specific guidance from the Virginia DOT,</a:t>
            </a:r>
            <a:r>
              <a:rPr lang="en-US" baseline="0" dirty="0"/>
              <a:t> regarding this technique. Notice the flare rate needed to protect the blunt end (bottom figure). The figure at the top requires an impact attenuator.</a:t>
            </a:r>
            <a:endParaRPr lang="en-US" dirty="0"/>
          </a:p>
          <a:p>
            <a:pPr eaLnBrk="1" hangingPunct="1"/>
            <a:r>
              <a:rPr lang="en-US" b="1" dirty="0"/>
              <a:t>Additional Information: </a:t>
            </a:r>
            <a:r>
              <a:rPr lang="en-US" dirty="0"/>
              <a:t>Source:</a:t>
            </a:r>
            <a:r>
              <a:rPr lang="en-US" baseline="0" dirty="0"/>
              <a:t> VDOT 2011 Work Area Protection Manual, Appendix A.</a:t>
            </a:r>
            <a:endParaRPr lang="en-US" dirty="0"/>
          </a:p>
          <a:p>
            <a:pPr eaLnBrk="1" hangingPunct="1"/>
            <a:r>
              <a:rPr lang="en-US" b="1" dirty="0"/>
              <a:t>Possible Problems: </a:t>
            </a:r>
            <a:r>
              <a:rPr lang="en-US" b="0" dirty="0"/>
              <a:t>VDOT</a:t>
            </a:r>
            <a:r>
              <a:rPr lang="en-US" b="0" baseline="0" dirty="0"/>
              <a:t> calls the barrier flare the “barrier transition slope ratio”.</a:t>
            </a:r>
            <a:endParaRPr lang="en-US" dirty="0"/>
          </a:p>
          <a:p>
            <a:endParaRPr lang="en-US" dirty="0"/>
          </a:p>
        </p:txBody>
      </p:sp>
    </p:spTree>
    <p:extLst>
      <p:ext uri="{BB962C8B-B14F-4D97-AF65-F5344CB8AC3E}">
        <p14:creationId xmlns:p14="http://schemas.microsoft.com/office/powerpoint/2010/main" val="62399147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a:ln/>
        </p:spPr>
      </p:sp>
      <p:sp>
        <p:nvSpPr>
          <p:cNvPr id="101379" name="Notes Placeholder 2"/>
          <p:cNvSpPr>
            <a:spLocks noGrp="1"/>
          </p:cNvSpPr>
          <p:nvPr>
            <p:ph type="body" idx="1"/>
          </p:nvPr>
        </p:nvSpPr>
        <p:spPr>
          <a:noFill/>
          <a:ln/>
        </p:spPr>
        <p:txBody>
          <a:bodyPr/>
          <a:lstStyle/>
          <a:p>
            <a:pPr eaLnBrk="1" hangingPunct="1"/>
            <a:r>
              <a:rPr lang="en-US" b="1" dirty="0"/>
              <a:t>Key Message: </a:t>
            </a:r>
            <a:r>
              <a:rPr lang="en-US" dirty="0"/>
              <a:t>Discuss temporary acceleration lanes</a:t>
            </a:r>
          </a:p>
          <a:p>
            <a:pPr eaLnBrk="1" hangingPunct="1"/>
            <a:r>
              <a:rPr lang="en-US" b="1" dirty="0"/>
              <a:t>Est. Presentation Time: </a:t>
            </a:r>
            <a:r>
              <a:rPr lang="en-US" dirty="0"/>
              <a:t>1-2 minute(s)</a:t>
            </a:r>
          </a:p>
          <a:p>
            <a:pPr eaLnBrk="1" hangingPunct="1"/>
            <a:r>
              <a:rPr lang="en-US" b="1" dirty="0"/>
              <a:t>Explanation of Cues/Builds: </a:t>
            </a:r>
            <a:r>
              <a:rPr lang="en-US" dirty="0"/>
              <a:t>None</a:t>
            </a:r>
          </a:p>
          <a:p>
            <a:pPr eaLnBrk="1" hangingPunct="1"/>
            <a:r>
              <a:rPr lang="en-US" b="1" dirty="0"/>
              <a:t>Suggested Comments: </a:t>
            </a:r>
            <a:r>
              <a:rPr lang="en-US" dirty="0"/>
              <a:t>This illustrates the previous point.  Notice how the shoulder can be</a:t>
            </a:r>
            <a:r>
              <a:rPr lang="en-US" baseline="0" dirty="0"/>
              <a:t> used as a temporary acceleration lane. TTC devices may be used to block the entrance and discourage vehicles from stopping in front of the acceleration lane/exit.</a:t>
            </a:r>
            <a:endParaRPr lang="en-US" dirty="0"/>
          </a:p>
          <a:p>
            <a:pPr eaLnBrk="1" hangingPunct="1"/>
            <a:r>
              <a:rPr lang="en-US" b="1" dirty="0"/>
              <a:t>Additional Information: </a:t>
            </a:r>
            <a:r>
              <a:rPr lang="en-US" dirty="0"/>
              <a:t>Photo is from Virginia I-495 HOT lanes, taken by Syd Tiffany, Senior Inspector, I-495 HOT Lanes</a:t>
            </a:r>
          </a:p>
          <a:p>
            <a:pPr eaLnBrk="1" hangingPunct="1"/>
            <a:r>
              <a:rPr lang="en-US" b="1" dirty="0"/>
              <a:t>Possible Problems: </a:t>
            </a:r>
            <a:r>
              <a:rPr lang="en-US" dirty="0"/>
              <a:t>None</a:t>
            </a:r>
          </a:p>
          <a:p>
            <a:endParaRPr lang="en-US" dirty="0"/>
          </a:p>
        </p:txBody>
      </p:sp>
      <p:sp>
        <p:nvSpPr>
          <p:cNvPr id="101380" name="Slide Number Placeholder 3"/>
          <p:cNvSpPr>
            <a:spLocks noGrp="1"/>
          </p:cNvSpPr>
          <p:nvPr>
            <p:ph type="sldNum" sz="quarter" idx="5"/>
          </p:nvPr>
        </p:nvSpPr>
        <p:spPr>
          <a:xfrm>
            <a:off x="3884613" y="8685213"/>
            <a:ext cx="2971800" cy="457200"/>
          </a:xfrm>
          <a:prstGeom prst="rect">
            <a:avLst/>
          </a:prstGeom>
          <a:noFill/>
        </p:spPr>
        <p:txBody>
          <a:bodyPr/>
          <a:lstStyle/>
          <a:p>
            <a:fld id="{71DD92FC-1011-417F-848A-4ECD257AB83A}" type="slidenum">
              <a:rPr lang="en-US" smtClean="0"/>
              <a:pPr/>
              <a:t>53</a:t>
            </a:fld>
            <a:endParaRPr lang="en-US" dirty="0"/>
          </a:p>
        </p:txBody>
      </p:sp>
    </p:spTree>
    <p:extLst>
      <p:ext uri="{BB962C8B-B14F-4D97-AF65-F5344CB8AC3E}">
        <p14:creationId xmlns:p14="http://schemas.microsoft.com/office/powerpoint/2010/main" val="270209050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Slide Image Placeholder 1"/>
          <p:cNvSpPr>
            <a:spLocks noGrp="1" noRot="1" noChangeAspect="1" noTextEdit="1"/>
          </p:cNvSpPr>
          <p:nvPr>
            <p:ph type="sldImg"/>
          </p:nvPr>
        </p:nvSpPr>
        <p:spPr>
          <a:ln/>
        </p:spPr>
      </p:sp>
      <p:sp>
        <p:nvSpPr>
          <p:cNvPr id="243715" name="Notes Placeholder 2"/>
          <p:cNvSpPr>
            <a:spLocks noGrp="1"/>
          </p:cNvSpPr>
          <p:nvPr>
            <p:ph type="body" idx="1"/>
          </p:nvPr>
        </p:nvSpPr>
        <p:spPr>
          <a:noFill/>
          <a:ln/>
        </p:spPr>
        <p:txBody>
          <a:bodyPr/>
          <a:lstStyle/>
          <a:p>
            <a:pPr eaLnBrk="1" hangingPunct="1"/>
            <a:r>
              <a:rPr lang="en-US" b="1" dirty="0"/>
              <a:t>Key Message: </a:t>
            </a:r>
            <a:r>
              <a:rPr lang="en-US" b="0" dirty="0"/>
              <a:t>D</a:t>
            </a:r>
            <a:r>
              <a:rPr lang="en-US" dirty="0"/>
              <a:t>iscuss roadway classification</a:t>
            </a:r>
          </a:p>
          <a:p>
            <a:pPr eaLnBrk="1" hangingPunct="1"/>
            <a:r>
              <a:rPr lang="en-US" b="1" dirty="0"/>
              <a:t>Est. Presentation Time: </a:t>
            </a:r>
            <a:r>
              <a:rPr lang="en-US" b="0" dirty="0"/>
              <a:t>Less</a:t>
            </a:r>
            <a:r>
              <a:rPr lang="en-US" b="0" baseline="0" dirty="0"/>
              <a:t> than 1</a:t>
            </a:r>
            <a:r>
              <a:rPr lang="en-US" dirty="0"/>
              <a:t> minute(s)</a:t>
            </a:r>
          </a:p>
          <a:p>
            <a:pPr eaLnBrk="1" hangingPunct="1"/>
            <a:r>
              <a:rPr lang="en-US" b="1" dirty="0"/>
              <a:t>Explanation of Cues/Builds: </a:t>
            </a:r>
            <a:r>
              <a:rPr lang="en-US" b="0" dirty="0"/>
              <a:t>None</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Comments: </a:t>
            </a:r>
            <a:r>
              <a:rPr lang="en-US" dirty="0"/>
              <a:t>Positive protection devices should be considered for all roadways when needed, but may be especially important for higher speed, higher mobility roadways such as freeways. For example, portable concrete barriers should be used to separate opposing traffic flows on a freeway crossover and the resulting shared mainline.</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Questions: </a:t>
            </a:r>
            <a:r>
              <a:rPr lang="en-US" b="0" dirty="0"/>
              <a:t>Is</a:t>
            </a:r>
            <a:r>
              <a:rPr lang="en-US" b="0" baseline="0" dirty="0"/>
              <a:t> classification related to speed? Yes!</a:t>
            </a:r>
            <a:endParaRPr lang="en-US" b="1"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Additional Information: </a:t>
            </a:r>
            <a:r>
              <a:rPr lang="en-US" b="0" dirty="0"/>
              <a:t>None</a:t>
            </a:r>
            <a:endParaRPr lang="en-US" dirty="0"/>
          </a:p>
          <a:p>
            <a:pPr eaLnBrk="1" hangingPunct="1"/>
            <a:r>
              <a:rPr lang="en-US" b="1" dirty="0"/>
              <a:t>Possible Problems: </a:t>
            </a:r>
            <a:r>
              <a:rPr lang="en-US" dirty="0"/>
              <a:t>None</a:t>
            </a:r>
          </a:p>
          <a:p>
            <a:endParaRPr lang="en-US" dirty="0"/>
          </a:p>
        </p:txBody>
      </p:sp>
      <p:sp>
        <p:nvSpPr>
          <p:cNvPr id="243716" name="Slide Number Placeholder 3"/>
          <p:cNvSpPr>
            <a:spLocks noGrp="1"/>
          </p:cNvSpPr>
          <p:nvPr>
            <p:ph type="sldNum" sz="quarter" idx="5"/>
          </p:nvPr>
        </p:nvSpPr>
        <p:spPr>
          <a:xfrm>
            <a:off x="3884613" y="8685213"/>
            <a:ext cx="2971800" cy="457200"/>
          </a:xfrm>
          <a:prstGeom prst="rect">
            <a:avLst/>
          </a:prstGeom>
          <a:noFill/>
        </p:spPr>
        <p:txBody>
          <a:bodyPr/>
          <a:lstStyle/>
          <a:p>
            <a:fld id="{2E7F5218-4ADF-4393-B675-3F4323D1554F}" type="slidenum">
              <a:rPr lang="en-US" smtClean="0"/>
              <a:pPr/>
              <a:t>54</a:t>
            </a:fld>
            <a:endParaRPr lang="en-US" dirty="0"/>
          </a:p>
        </p:txBody>
      </p:sp>
    </p:spTree>
    <p:extLst>
      <p:ext uri="{BB962C8B-B14F-4D97-AF65-F5344CB8AC3E}">
        <p14:creationId xmlns:p14="http://schemas.microsoft.com/office/powerpoint/2010/main" val="134009608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Slide Image Placeholder 1"/>
          <p:cNvSpPr>
            <a:spLocks noGrp="1" noRot="1" noChangeAspect="1" noTextEdit="1"/>
          </p:cNvSpPr>
          <p:nvPr>
            <p:ph type="sldImg"/>
          </p:nvPr>
        </p:nvSpPr>
        <p:spPr>
          <a:ln/>
        </p:spPr>
      </p:sp>
      <p:sp>
        <p:nvSpPr>
          <p:cNvPr id="244739" name="Notes Placeholder 2"/>
          <p:cNvSpPr>
            <a:spLocks noGrp="1"/>
          </p:cNvSpPr>
          <p:nvPr>
            <p:ph type="body" idx="1"/>
          </p:nvPr>
        </p:nvSpPr>
        <p:spPr>
          <a:noFill/>
          <a:ln/>
        </p:spPr>
        <p:txBody>
          <a:bodyPr/>
          <a:lstStyle/>
          <a:p>
            <a:pPr eaLnBrk="1" hangingPunct="1"/>
            <a:r>
              <a:rPr lang="en-US" b="1" dirty="0"/>
              <a:t>Key Message: </a:t>
            </a:r>
            <a:r>
              <a:rPr lang="en-US" b="0" dirty="0"/>
              <a:t>D</a:t>
            </a:r>
            <a:r>
              <a:rPr lang="en-US" dirty="0"/>
              <a:t>iscuss the</a:t>
            </a:r>
            <a:r>
              <a:rPr lang="en-US" baseline="0" dirty="0"/>
              <a:t> i</a:t>
            </a:r>
            <a:r>
              <a:rPr lang="en-US" dirty="0"/>
              <a:t>mpacts on project cost and duration </a:t>
            </a:r>
          </a:p>
          <a:p>
            <a:pPr eaLnBrk="1" hangingPunct="1"/>
            <a:r>
              <a:rPr lang="en-US" b="1" dirty="0"/>
              <a:t>Est. Presentation Time: </a:t>
            </a:r>
            <a:r>
              <a:rPr lang="en-US" b="0" baseline="0" dirty="0"/>
              <a:t>1-2</a:t>
            </a:r>
            <a:r>
              <a:rPr lang="en-US" dirty="0"/>
              <a:t> minute(s)</a:t>
            </a:r>
          </a:p>
          <a:p>
            <a:pPr eaLnBrk="1" hangingPunct="1"/>
            <a:r>
              <a:rPr lang="en-US" b="1" dirty="0"/>
              <a:t>Explanation of Cues/Builds: </a:t>
            </a:r>
            <a:r>
              <a:rPr lang="en-US" b="0" dirty="0"/>
              <a:t>None</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Comments: </a:t>
            </a:r>
            <a:r>
              <a:rPr lang="en-US" dirty="0"/>
              <a:t>Consideration should be given to the cost of the positive protection devices relative to the project duration when determining need. Additionally, methods to minimize or eliminate exposure for workers and motorists should be considered early on in the planning stages of a project. These methods may include traffic diversion, full roadway closures, or work during off-peak periods such as nights and weekends. Positive protection devices can be selected and included in the project design, but should be preceded by consideration of these alternatives to determine the most appropriate plan that will minimize impacts to the safety of workers and motorists, while considering the impacts on project cost and duration. It is important to consider all options for managing traffic prior to determining the need for positive protection.</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Questions: </a:t>
            </a:r>
            <a:r>
              <a:rPr lang="en-US" b="0" dirty="0"/>
              <a:t>Is</a:t>
            </a:r>
            <a:r>
              <a:rPr lang="en-US" b="0" baseline="0" dirty="0"/>
              <a:t> cost an important factor. Yes!</a:t>
            </a:r>
            <a:endParaRPr lang="en-US" b="1"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Additional Information: </a:t>
            </a:r>
            <a:r>
              <a:rPr lang="en-US" b="0" dirty="0"/>
              <a:t>None</a:t>
            </a:r>
            <a:endParaRPr lang="en-US" dirty="0"/>
          </a:p>
          <a:p>
            <a:pPr eaLnBrk="1" hangingPunct="1"/>
            <a:r>
              <a:rPr lang="en-US" b="1" dirty="0"/>
              <a:t>Possible Problems: </a:t>
            </a:r>
            <a:r>
              <a:rPr lang="en-US" dirty="0"/>
              <a:t>This course</a:t>
            </a:r>
            <a:r>
              <a:rPr lang="en-US" baseline="0" dirty="0"/>
              <a:t> does not discuss the specific costs of the various Positive Protection strategies. See module 3.</a:t>
            </a:r>
            <a:endParaRPr lang="en-US" dirty="0"/>
          </a:p>
        </p:txBody>
      </p:sp>
      <p:sp>
        <p:nvSpPr>
          <p:cNvPr id="244740" name="Slide Number Placeholder 3"/>
          <p:cNvSpPr>
            <a:spLocks noGrp="1"/>
          </p:cNvSpPr>
          <p:nvPr>
            <p:ph type="sldNum" sz="quarter" idx="5"/>
          </p:nvPr>
        </p:nvSpPr>
        <p:spPr>
          <a:xfrm>
            <a:off x="3884613" y="8685213"/>
            <a:ext cx="2971800" cy="457200"/>
          </a:xfrm>
          <a:prstGeom prst="rect">
            <a:avLst/>
          </a:prstGeom>
          <a:noFill/>
        </p:spPr>
        <p:txBody>
          <a:bodyPr/>
          <a:lstStyle/>
          <a:p>
            <a:fld id="{9596C780-615C-4ED6-8E60-F1A0F705E7F0}" type="slidenum">
              <a:rPr lang="en-US" smtClean="0"/>
              <a:pPr/>
              <a:t>55</a:t>
            </a:fld>
            <a:endParaRPr lang="en-US" dirty="0"/>
          </a:p>
        </p:txBody>
      </p:sp>
    </p:spTree>
    <p:extLst>
      <p:ext uri="{BB962C8B-B14F-4D97-AF65-F5344CB8AC3E}">
        <p14:creationId xmlns:p14="http://schemas.microsoft.com/office/powerpoint/2010/main" val="177074461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D</a:t>
            </a:r>
            <a:r>
              <a:rPr lang="en-US" dirty="0"/>
              <a:t>iscussion</a:t>
            </a:r>
          </a:p>
          <a:p>
            <a:pPr eaLnBrk="1" hangingPunct="1"/>
            <a:r>
              <a:rPr lang="en-US" b="1" dirty="0"/>
              <a:t>Est. Presentation Time: </a:t>
            </a:r>
            <a:r>
              <a:rPr lang="en-US" b="0" dirty="0"/>
              <a:t>Depends</a:t>
            </a:r>
            <a:r>
              <a:rPr lang="en-US" b="0" baseline="0" dirty="0"/>
              <a:t> on participation</a:t>
            </a:r>
            <a:endParaRPr lang="en-US" dirty="0"/>
          </a:p>
          <a:p>
            <a:pPr eaLnBrk="1" hangingPunct="1"/>
            <a:r>
              <a:rPr lang="en-US" b="1" dirty="0"/>
              <a:t>Explanation of Cues/Builds: </a:t>
            </a:r>
            <a:r>
              <a:rPr lang="en-US" b="0" dirty="0"/>
              <a:t>None</a:t>
            </a:r>
            <a:endParaRPr lang="en-US" dirty="0"/>
          </a:p>
          <a:p>
            <a:r>
              <a:rPr lang="en-US" b="1" dirty="0"/>
              <a:t>Suggested Comments: </a:t>
            </a:r>
            <a:r>
              <a:rPr lang="en-US" dirty="0"/>
              <a:t>How does the cost of positive protection weigh against safety?</a:t>
            </a:r>
            <a:r>
              <a:rPr lang="en-US" baseline="0" dirty="0"/>
              <a:t> </a:t>
            </a:r>
            <a:r>
              <a:rPr lang="en-US" dirty="0"/>
              <a:t>What would you consider?</a:t>
            </a:r>
            <a:r>
              <a:rPr lang="en-US" baseline="0" dirty="0"/>
              <a:t> </a:t>
            </a:r>
            <a:r>
              <a:rPr lang="en-US" dirty="0"/>
              <a:t>Example: the added cost of concrete barrier for a short duration project?</a:t>
            </a:r>
            <a:r>
              <a:rPr lang="en-US" baseline="0" dirty="0"/>
              <a:t> </a:t>
            </a:r>
            <a:r>
              <a:rPr lang="en-US" dirty="0"/>
              <a:t>motorists, while considering the impacts on project cost and duration. It is important to consider all options for managing traffic prior to determining the need for positive protection.</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Questions: </a:t>
            </a:r>
            <a:r>
              <a:rPr lang="en-US" b="0" dirty="0"/>
              <a:t>None</a:t>
            </a:r>
            <a:endParaRPr lang="en-US" b="1"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Additional Information: </a:t>
            </a:r>
            <a:r>
              <a:rPr lang="en-US" b="0" dirty="0"/>
              <a:t>None</a:t>
            </a:r>
            <a:endParaRPr lang="en-US" dirty="0"/>
          </a:p>
          <a:p>
            <a:pPr eaLnBrk="1" hangingPunct="1"/>
            <a:r>
              <a:rPr lang="en-US" b="1" dirty="0"/>
              <a:t>Possible Problems: </a:t>
            </a:r>
            <a:r>
              <a:rPr lang="en-US" dirty="0"/>
              <a:t>Try to generate discussion</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56</a:t>
            </a:fld>
            <a:endParaRPr lang="en-US" dirty="0"/>
          </a:p>
        </p:txBody>
      </p:sp>
    </p:spTree>
    <p:extLst>
      <p:ext uri="{BB962C8B-B14F-4D97-AF65-F5344CB8AC3E}">
        <p14:creationId xmlns:p14="http://schemas.microsoft.com/office/powerpoint/2010/main" val="391632454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Recap</a:t>
            </a:r>
            <a:endParaRPr lang="en-US" dirty="0"/>
          </a:p>
          <a:p>
            <a:pPr eaLnBrk="1" hangingPunct="1"/>
            <a:r>
              <a:rPr lang="en-US" b="1" dirty="0"/>
              <a:t>Est. Presentation Time: </a:t>
            </a:r>
            <a:r>
              <a:rPr lang="en-US" b="0" dirty="0"/>
              <a:t>Less than 1 minute</a:t>
            </a:r>
            <a:endParaRPr lang="en-US" dirty="0"/>
          </a:p>
          <a:p>
            <a:pPr eaLnBrk="1" hangingPunct="1"/>
            <a:r>
              <a:rPr lang="en-US" b="1" dirty="0"/>
              <a:t>Explanation of Cues/Builds: </a:t>
            </a:r>
            <a:r>
              <a:rPr lang="en-US" b="0" dirty="0"/>
              <a:t>None</a:t>
            </a:r>
            <a:endParaRPr lang="en-US" dirty="0"/>
          </a:p>
          <a:p>
            <a:r>
              <a:rPr lang="en-US" b="1" dirty="0"/>
              <a:t>Suggested Comments: </a:t>
            </a:r>
            <a:r>
              <a:rPr lang="en-US" dirty="0"/>
              <a:t>Let’s reca</a:t>
            </a:r>
            <a:r>
              <a:rPr lang="en-US" baseline="0" dirty="0"/>
              <a:t>p what we have learned: [Questions]</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Questions: </a:t>
            </a:r>
            <a:r>
              <a:rPr lang="en-US" b="0" dirty="0"/>
              <a:t>On screen.</a:t>
            </a:r>
            <a:endParaRPr lang="en-US" b="1" dirty="0"/>
          </a:p>
          <a:p>
            <a:r>
              <a:rPr lang="en-US" b="1" dirty="0"/>
              <a:t>Additional Information: </a:t>
            </a:r>
          </a:p>
          <a:p>
            <a:r>
              <a:rPr lang="en-US" dirty="0"/>
              <a:t>Name three factors that may determine the need for Positive Protection devices: duration, speed, volume, limited escape</a:t>
            </a:r>
            <a:r>
              <a:rPr lang="en-US" baseline="0" dirty="0"/>
              <a:t> paths, etc.</a:t>
            </a:r>
            <a:endParaRPr lang="en-US" dirty="0"/>
          </a:p>
          <a:p>
            <a:r>
              <a:rPr lang="en-US" dirty="0"/>
              <a:t>Name two nighttime work considerations:</a:t>
            </a:r>
            <a:r>
              <a:rPr lang="en-US" baseline="0" dirty="0"/>
              <a:t> More impaired driver, illumination requirements, etc.</a:t>
            </a:r>
            <a:endParaRPr lang="en-US" dirty="0"/>
          </a:p>
          <a:p>
            <a:r>
              <a:rPr lang="en-US" dirty="0"/>
              <a:t>How does speed affect the decision to use positive protection? Increases</a:t>
            </a:r>
            <a:r>
              <a:rPr lang="en-US" baseline="0" dirty="0"/>
              <a:t> the likelihood of fatalities.</a:t>
            </a:r>
            <a:endParaRPr lang="en-US" dirty="0"/>
          </a:p>
          <a:p>
            <a:r>
              <a:rPr lang="en-US" dirty="0"/>
              <a:t>Any options for tunnel work? Total closures, reduce</a:t>
            </a:r>
            <a:r>
              <a:rPr lang="en-US" baseline="0" dirty="0"/>
              <a:t> speeds, etc.</a:t>
            </a:r>
            <a:endParaRPr lang="en-US" dirty="0"/>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57</a:t>
            </a:fld>
            <a:endParaRPr lang="en-US" dirty="0"/>
          </a:p>
        </p:txBody>
      </p:sp>
    </p:spTree>
    <p:extLst>
      <p:ext uri="{BB962C8B-B14F-4D97-AF65-F5344CB8AC3E}">
        <p14:creationId xmlns:p14="http://schemas.microsoft.com/office/powerpoint/2010/main" val="233658342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Slide Image Placeholder 1"/>
          <p:cNvSpPr>
            <a:spLocks noGrp="1" noRot="1" noChangeAspect="1" noTextEdit="1"/>
          </p:cNvSpPr>
          <p:nvPr>
            <p:ph type="sldImg"/>
          </p:nvPr>
        </p:nvSpPr>
        <p:spPr bwMode="auto">
          <a:noFill/>
          <a:ln>
            <a:solidFill>
              <a:srgbClr val="000000"/>
            </a:solidFill>
            <a:miter lim="800000"/>
            <a:headEnd/>
            <a:tailEnd/>
          </a:ln>
        </p:spPr>
      </p:sp>
      <p:sp>
        <p:nvSpPr>
          <p:cNvPr id="29286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108548" name="Slide Number Placeholder 3"/>
          <p:cNvSpPr>
            <a:spLocks noGrp="1"/>
          </p:cNvSpPr>
          <p:nvPr>
            <p:ph type="sldNum" sz="quarter" idx="5"/>
          </p:nvPr>
        </p:nvSpPr>
        <p:spPr bwMode="auto">
          <a:ln>
            <a:miter lim="800000"/>
            <a:headEnd/>
            <a:tailEnd/>
          </a:ln>
        </p:spPr>
        <p:txBody>
          <a:bodyPr/>
          <a:lstStyle/>
          <a:p>
            <a:pPr>
              <a:defRPr/>
            </a:pPr>
            <a:fld id="{F73E7F64-9528-4068-BB5B-24DF576B05AE}" type="slidenum">
              <a:rPr lang="en-US"/>
              <a:pPr>
                <a:defRPr/>
              </a:pPr>
              <a:t>58</a:t>
            </a:fld>
            <a:endParaRPr lang="en-US" dirty="0"/>
          </a:p>
        </p:txBody>
      </p:sp>
    </p:spTree>
    <p:extLst>
      <p:ext uri="{BB962C8B-B14F-4D97-AF65-F5344CB8AC3E}">
        <p14:creationId xmlns:p14="http://schemas.microsoft.com/office/powerpoint/2010/main" val="26358478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Slide Image Placeholder 1"/>
          <p:cNvSpPr>
            <a:spLocks noGrp="1" noRot="1" noChangeAspect="1" noTextEdit="1"/>
          </p:cNvSpPr>
          <p:nvPr>
            <p:ph type="sldImg"/>
          </p:nvPr>
        </p:nvSpPr>
        <p:spPr>
          <a:ln/>
        </p:spPr>
      </p:sp>
      <p:sp>
        <p:nvSpPr>
          <p:cNvPr id="228355" name="Notes Placeholder 2"/>
          <p:cNvSpPr>
            <a:spLocks noGrp="1"/>
          </p:cNvSpPr>
          <p:nvPr>
            <p:ph type="body" idx="1"/>
          </p:nvPr>
        </p:nvSpPr>
        <p:spPr>
          <a:noFill/>
          <a:ln/>
        </p:spPr>
        <p:txBody>
          <a:bodyPr/>
          <a:lstStyle/>
          <a:p>
            <a:pPr eaLnBrk="1" hangingPunct="1"/>
            <a:r>
              <a:rPr lang="en-US" b="1" dirty="0"/>
              <a:t>Key Message: </a:t>
            </a:r>
            <a:r>
              <a:rPr lang="en-US" b="0" dirty="0"/>
              <a:t>D</a:t>
            </a:r>
            <a:r>
              <a:rPr lang="en-US" dirty="0"/>
              <a:t>iscuss factors that should be considered when assessing worker exposure strategies</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Let’s start by discussing</a:t>
            </a:r>
            <a:r>
              <a:rPr lang="en-US" baseline="0" dirty="0"/>
              <a:t> </a:t>
            </a:r>
            <a:r>
              <a:rPr lang="en-US" dirty="0"/>
              <a:t>factors that should be considered when assessing worker exposure strategies. We will</a:t>
            </a:r>
            <a:r>
              <a:rPr lang="en-US" baseline="0" dirty="0"/>
              <a:t> discuss 14 of them. Here are the first five.</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No need to discuss these</a:t>
            </a:r>
            <a:r>
              <a:rPr lang="en-US" baseline="0" dirty="0"/>
              <a:t> at this time. This is an intro slide.</a:t>
            </a:r>
            <a:endParaRPr lang="en-US" dirty="0"/>
          </a:p>
          <a:p>
            <a:endParaRPr lang="en-US" dirty="0"/>
          </a:p>
        </p:txBody>
      </p:sp>
      <p:sp>
        <p:nvSpPr>
          <p:cNvPr id="228356" name="Slide Number Placeholder 3"/>
          <p:cNvSpPr>
            <a:spLocks noGrp="1"/>
          </p:cNvSpPr>
          <p:nvPr>
            <p:ph type="sldNum" sz="quarter" idx="5"/>
          </p:nvPr>
        </p:nvSpPr>
        <p:spPr>
          <a:xfrm>
            <a:off x="3884613" y="8685213"/>
            <a:ext cx="2971800" cy="457200"/>
          </a:xfrm>
          <a:prstGeom prst="rect">
            <a:avLst/>
          </a:prstGeom>
          <a:noFill/>
        </p:spPr>
        <p:txBody>
          <a:bodyPr/>
          <a:lstStyle/>
          <a:p>
            <a:fld id="{618ECE3C-2F71-473D-B3F1-88A260E18815}" type="slidenum">
              <a:rPr lang="en-US" smtClean="0"/>
              <a:pPr/>
              <a:t>6</a:t>
            </a:fld>
            <a:endParaRPr lang="en-US" dirty="0"/>
          </a:p>
        </p:txBody>
      </p:sp>
    </p:spTree>
    <p:extLst>
      <p:ext uri="{BB962C8B-B14F-4D97-AF65-F5344CB8AC3E}">
        <p14:creationId xmlns:p14="http://schemas.microsoft.com/office/powerpoint/2010/main" val="25865007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Slide Image Placeholder 1"/>
          <p:cNvSpPr>
            <a:spLocks noGrp="1" noRot="1" noChangeAspect="1" noTextEdit="1"/>
          </p:cNvSpPr>
          <p:nvPr>
            <p:ph type="sldImg"/>
          </p:nvPr>
        </p:nvSpPr>
        <p:spPr>
          <a:ln/>
        </p:spPr>
      </p:sp>
      <p:sp>
        <p:nvSpPr>
          <p:cNvPr id="229379" name="Notes Placeholder 2"/>
          <p:cNvSpPr>
            <a:spLocks noGrp="1"/>
          </p:cNvSpPr>
          <p:nvPr>
            <p:ph type="body" idx="1"/>
          </p:nvPr>
        </p:nvSpPr>
        <p:spPr>
          <a:noFill/>
          <a:ln/>
        </p:spPr>
        <p:txBody>
          <a:bodyPr/>
          <a:lstStyle/>
          <a:p>
            <a:pPr eaLnBrk="1" hangingPunct="1"/>
            <a:r>
              <a:rPr lang="en-US" b="1" dirty="0"/>
              <a:t>Key Message: </a:t>
            </a:r>
            <a:r>
              <a:rPr lang="en-US" b="0" dirty="0"/>
              <a:t>D</a:t>
            </a:r>
            <a:r>
              <a:rPr lang="en-US" dirty="0"/>
              <a:t>iscuss factors that should be considered when assessing worker exposure strategies</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These</a:t>
            </a:r>
            <a:r>
              <a:rPr lang="en-US" baseline="0" dirty="0"/>
              <a:t> are factors 6-10.</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No need to discuss these</a:t>
            </a:r>
            <a:r>
              <a:rPr lang="en-US" baseline="0" dirty="0"/>
              <a:t> at this time. This is an intro slide.</a:t>
            </a:r>
            <a:endParaRPr lang="en-US" dirty="0"/>
          </a:p>
          <a:p>
            <a:endParaRPr lang="en-US" dirty="0"/>
          </a:p>
        </p:txBody>
      </p:sp>
      <p:sp>
        <p:nvSpPr>
          <p:cNvPr id="229380" name="Slide Number Placeholder 3"/>
          <p:cNvSpPr>
            <a:spLocks noGrp="1"/>
          </p:cNvSpPr>
          <p:nvPr>
            <p:ph type="sldNum" sz="quarter" idx="5"/>
          </p:nvPr>
        </p:nvSpPr>
        <p:spPr>
          <a:xfrm>
            <a:off x="3884613" y="8685213"/>
            <a:ext cx="2971800" cy="457200"/>
          </a:xfrm>
          <a:prstGeom prst="rect">
            <a:avLst/>
          </a:prstGeom>
          <a:noFill/>
        </p:spPr>
        <p:txBody>
          <a:bodyPr/>
          <a:lstStyle/>
          <a:p>
            <a:fld id="{BE65979E-6731-4F7A-9402-603E6C066830}" type="slidenum">
              <a:rPr lang="en-US" smtClean="0"/>
              <a:pPr/>
              <a:t>7</a:t>
            </a:fld>
            <a:endParaRPr lang="en-US" dirty="0"/>
          </a:p>
        </p:txBody>
      </p:sp>
    </p:spTree>
    <p:extLst>
      <p:ext uri="{BB962C8B-B14F-4D97-AF65-F5344CB8AC3E}">
        <p14:creationId xmlns:p14="http://schemas.microsoft.com/office/powerpoint/2010/main" val="9881506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Slide Image Placeholder 1"/>
          <p:cNvSpPr>
            <a:spLocks noGrp="1" noRot="1" noChangeAspect="1" noTextEdit="1"/>
          </p:cNvSpPr>
          <p:nvPr>
            <p:ph type="sldImg"/>
          </p:nvPr>
        </p:nvSpPr>
        <p:spPr>
          <a:ln/>
        </p:spPr>
      </p:sp>
      <p:sp>
        <p:nvSpPr>
          <p:cNvPr id="230403" name="Notes Placeholder 2"/>
          <p:cNvSpPr>
            <a:spLocks noGrp="1"/>
          </p:cNvSpPr>
          <p:nvPr>
            <p:ph type="body" idx="1"/>
          </p:nvPr>
        </p:nvSpPr>
        <p:spPr>
          <a:noFill/>
          <a:ln/>
        </p:spPr>
        <p:txBody>
          <a:bodyPr/>
          <a:lstStyle/>
          <a:p>
            <a:pPr eaLnBrk="1" hangingPunct="1"/>
            <a:r>
              <a:rPr lang="en-US" b="1" dirty="0"/>
              <a:t>Key Message: </a:t>
            </a:r>
            <a:r>
              <a:rPr lang="en-US" b="0" dirty="0"/>
              <a:t>D</a:t>
            </a:r>
            <a:r>
              <a:rPr lang="en-US" dirty="0"/>
              <a:t>iscuss factors that should be considered when assessing worker exposure strategies</a:t>
            </a:r>
          </a:p>
          <a:p>
            <a:pPr eaLnBrk="1" hangingPunct="1"/>
            <a:r>
              <a:rPr lang="en-US" b="1" dirty="0"/>
              <a:t>Est. Presentation Time: </a:t>
            </a:r>
            <a:r>
              <a:rPr lang="en-US" dirty="0"/>
              <a:t>Less than 1 minute(s)</a:t>
            </a:r>
          </a:p>
          <a:p>
            <a:pPr eaLnBrk="1" hangingPunct="1"/>
            <a:r>
              <a:rPr lang="en-US" b="1" dirty="0"/>
              <a:t>Explanation of Cues/Builds: </a:t>
            </a:r>
            <a:r>
              <a:rPr lang="en-US" b="0" dirty="0"/>
              <a:t>Box</a:t>
            </a:r>
            <a:r>
              <a:rPr lang="en-US" b="0" baseline="0" dirty="0"/>
              <a:t> appears on click</a:t>
            </a:r>
            <a:endParaRPr lang="en-US" dirty="0"/>
          </a:p>
          <a:p>
            <a:pPr eaLnBrk="1" hangingPunct="1"/>
            <a:r>
              <a:rPr lang="en-US" b="1" dirty="0"/>
              <a:t>Suggested Comments: </a:t>
            </a:r>
            <a:r>
              <a:rPr lang="en-US" dirty="0"/>
              <a:t>And these are the last</a:t>
            </a:r>
            <a:r>
              <a:rPr lang="en-US" baseline="0" dirty="0"/>
              <a:t> four. Let’s discuss them!</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No need to discuss these</a:t>
            </a:r>
            <a:r>
              <a:rPr lang="en-US" baseline="0" dirty="0"/>
              <a:t> at this time. This is an intro slide.</a:t>
            </a:r>
            <a:endParaRPr lang="en-US" dirty="0"/>
          </a:p>
          <a:p>
            <a:endParaRPr lang="en-US" dirty="0"/>
          </a:p>
        </p:txBody>
      </p:sp>
      <p:sp>
        <p:nvSpPr>
          <p:cNvPr id="230404" name="Slide Number Placeholder 3"/>
          <p:cNvSpPr>
            <a:spLocks noGrp="1"/>
          </p:cNvSpPr>
          <p:nvPr>
            <p:ph type="sldNum" sz="quarter" idx="5"/>
          </p:nvPr>
        </p:nvSpPr>
        <p:spPr>
          <a:xfrm>
            <a:off x="3884613" y="8685213"/>
            <a:ext cx="2971800" cy="457200"/>
          </a:xfrm>
          <a:prstGeom prst="rect">
            <a:avLst/>
          </a:prstGeom>
          <a:noFill/>
        </p:spPr>
        <p:txBody>
          <a:bodyPr/>
          <a:lstStyle/>
          <a:p>
            <a:fld id="{2D4D1511-E7CA-4558-891E-4E3B995ED834}" type="slidenum">
              <a:rPr lang="en-US" smtClean="0"/>
              <a:pPr/>
              <a:t>8</a:t>
            </a:fld>
            <a:endParaRPr lang="en-US" dirty="0"/>
          </a:p>
        </p:txBody>
      </p:sp>
    </p:spTree>
    <p:extLst>
      <p:ext uri="{BB962C8B-B14F-4D97-AF65-F5344CB8AC3E}">
        <p14:creationId xmlns:p14="http://schemas.microsoft.com/office/powerpoint/2010/main" val="3935348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Slide Image Placeholder 1"/>
          <p:cNvSpPr>
            <a:spLocks noGrp="1" noRot="1" noChangeAspect="1" noTextEdit="1"/>
          </p:cNvSpPr>
          <p:nvPr>
            <p:ph type="sldImg"/>
          </p:nvPr>
        </p:nvSpPr>
        <p:spPr>
          <a:ln/>
        </p:spPr>
      </p:sp>
      <p:sp>
        <p:nvSpPr>
          <p:cNvPr id="231427" name="Notes Placeholder 2"/>
          <p:cNvSpPr>
            <a:spLocks noGrp="1"/>
          </p:cNvSpPr>
          <p:nvPr>
            <p:ph type="body" idx="1"/>
          </p:nvPr>
        </p:nvSpPr>
        <p:spPr>
          <a:noFill/>
          <a:ln/>
        </p:spPr>
        <p:txBody>
          <a:bodyPr/>
          <a:lstStyle/>
          <a:p>
            <a:pPr eaLnBrk="1" hangingPunct="1"/>
            <a:r>
              <a:rPr lang="en-US" b="1" dirty="0"/>
              <a:t>Key Message: </a:t>
            </a:r>
            <a:r>
              <a:rPr lang="en-US" b="0" dirty="0"/>
              <a:t>D</a:t>
            </a:r>
            <a:r>
              <a:rPr lang="en-US" dirty="0"/>
              <a:t>iscuss project scope and duration </a:t>
            </a:r>
          </a:p>
          <a:p>
            <a:pPr eaLnBrk="1" hangingPunct="1"/>
            <a:r>
              <a:rPr lang="en-US" b="1" dirty="0"/>
              <a:t>Est. Presentation Time: </a:t>
            </a:r>
            <a:r>
              <a:rPr lang="en-US" dirty="0"/>
              <a:t>1-2 minute(s)</a:t>
            </a:r>
          </a:p>
          <a:p>
            <a:pPr eaLnBrk="1" hangingPunct="1"/>
            <a:r>
              <a:rPr lang="en-US" b="1" dirty="0"/>
              <a:t>Explanation of Cues/Builds: </a:t>
            </a:r>
            <a:r>
              <a:rPr lang="en-US" b="0" dirty="0"/>
              <a:t>Box</a:t>
            </a:r>
            <a:r>
              <a:rPr lang="en-US" b="0" baseline="0" dirty="0"/>
              <a:t> appears on click</a:t>
            </a: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Suggested Comments: </a:t>
            </a:r>
            <a:r>
              <a:rPr lang="en-US" b="0" i="0" dirty="0"/>
              <a:t>Positive protection devices such as barriers become more cost effective when used on longer term projects. The Manual on Uniform Traffic Control Devices (MUTCD) defines long term as more than three days, but projects with duration of longer than two weeks may be especially appropriate for positive protection devices requiring substantial effort to install as these projects might otherwise result in substantial worker exposure to motorized traffic. For example, a relatively long section of portable concrete barrier may not be feasible for a project duration shorter than the time it takes to install the barrier. </a:t>
            </a:r>
            <a:endParaRPr lang="en-US" b="1" dirty="0"/>
          </a:p>
          <a:p>
            <a:pPr eaLnBrk="1" hangingPunct="1"/>
            <a:r>
              <a:rPr lang="en-US" b="1" dirty="0"/>
              <a:t>Suggested Questions: </a:t>
            </a:r>
            <a:r>
              <a:rPr lang="en-US" dirty="0"/>
              <a:t>None</a:t>
            </a:r>
          </a:p>
          <a:p>
            <a:pPr eaLnBrk="1" hangingPunct="1"/>
            <a:r>
              <a:rPr lang="en-US" b="1" dirty="0"/>
              <a:t>Additional Information: </a:t>
            </a:r>
            <a:r>
              <a:rPr lang="en-US" b="0" dirty="0"/>
              <a:t>See 2009 MUTCD Section</a:t>
            </a:r>
            <a:r>
              <a:rPr lang="en-US" b="0" baseline="0" dirty="0"/>
              <a:t> 6G.02</a:t>
            </a:r>
            <a:endParaRPr lang="en-US" b="0" dirty="0"/>
          </a:p>
          <a:p>
            <a:pPr eaLnBrk="1" hangingPunct="1"/>
            <a:r>
              <a:rPr lang="en-US" b="1" dirty="0"/>
              <a:t>Possible Problems: </a:t>
            </a:r>
            <a:r>
              <a:rPr lang="en-US" b="0" dirty="0"/>
              <a:t>Students</a:t>
            </a:r>
            <a:r>
              <a:rPr lang="en-US" b="0" baseline="0" dirty="0"/>
              <a:t> may not be familiar with the 5 categories of duration in the MUTCD. Be prepared to address the subject.</a:t>
            </a:r>
            <a:endParaRPr lang="en-US" dirty="0"/>
          </a:p>
          <a:p>
            <a:endParaRPr lang="en-US" dirty="0"/>
          </a:p>
        </p:txBody>
      </p:sp>
      <p:sp>
        <p:nvSpPr>
          <p:cNvPr id="231428" name="Slide Number Placeholder 3"/>
          <p:cNvSpPr>
            <a:spLocks noGrp="1"/>
          </p:cNvSpPr>
          <p:nvPr>
            <p:ph type="sldNum" sz="quarter" idx="5"/>
          </p:nvPr>
        </p:nvSpPr>
        <p:spPr>
          <a:xfrm>
            <a:off x="3884613" y="8685213"/>
            <a:ext cx="2971800" cy="457200"/>
          </a:xfrm>
          <a:prstGeom prst="rect">
            <a:avLst/>
          </a:prstGeom>
          <a:noFill/>
        </p:spPr>
        <p:txBody>
          <a:bodyPr/>
          <a:lstStyle/>
          <a:p>
            <a:fld id="{D857DB21-2404-444E-95C2-7FD0C3E5F041}" type="slidenum">
              <a:rPr lang="en-US" smtClean="0"/>
              <a:pPr/>
              <a:t>9</a:t>
            </a:fld>
            <a:endParaRPr lang="en-US" dirty="0"/>
          </a:p>
        </p:txBody>
      </p:sp>
    </p:spTree>
    <p:extLst>
      <p:ext uri="{BB962C8B-B14F-4D97-AF65-F5344CB8AC3E}">
        <p14:creationId xmlns:p14="http://schemas.microsoft.com/office/powerpoint/2010/main" val="8131296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228600"/>
            <a:ext cx="2228850" cy="59436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228600"/>
            <a:ext cx="6534150" cy="5943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915400" cy="1096963"/>
          </a:xfrm>
        </p:spPr>
        <p:txBody>
          <a:bodyPr/>
          <a:lstStyle/>
          <a:p>
            <a:r>
              <a:rPr lang="en-US"/>
              <a:t>Click to edit Master title style</a:t>
            </a:r>
          </a:p>
        </p:txBody>
      </p:sp>
      <p:sp>
        <p:nvSpPr>
          <p:cNvPr id="3" name="Text Placeholder 2"/>
          <p:cNvSpPr>
            <a:spLocks noGrp="1"/>
          </p:cNvSpPr>
          <p:nvPr>
            <p:ph type="body" sz="half" idx="1"/>
          </p:nvPr>
        </p:nvSpPr>
        <p:spPr>
          <a:xfrm>
            <a:off x="381000" y="1828800"/>
            <a:ext cx="415290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828800"/>
            <a:ext cx="415290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915400" cy="1096963"/>
          </a:xfrm>
        </p:spPr>
        <p:txBody>
          <a:bodyPr/>
          <a:lstStyle/>
          <a:p>
            <a:r>
              <a:rPr lang="en-US"/>
              <a:t>Click to edit Master title style</a:t>
            </a:r>
          </a:p>
        </p:txBody>
      </p:sp>
      <p:sp>
        <p:nvSpPr>
          <p:cNvPr id="3" name="Table Placeholder 2"/>
          <p:cNvSpPr>
            <a:spLocks noGrp="1"/>
          </p:cNvSpPr>
          <p:nvPr>
            <p:ph type="tbl" idx="1"/>
          </p:nvPr>
        </p:nvSpPr>
        <p:spPr>
          <a:xfrm>
            <a:off x="381000" y="1828800"/>
            <a:ext cx="8458200" cy="4343400"/>
          </a:xfrm>
        </p:spPr>
        <p:txBody>
          <a:bodyPr/>
          <a:lstStyle/>
          <a:p>
            <a:pPr lvl="0"/>
            <a:endParaRPr lang="en-US" noProof="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7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049462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1325563"/>
          </a:xfrm>
        </p:spPr>
        <p:txBody>
          <a:bodyPr/>
          <a:lstStyle>
            <a:lvl1pPr>
              <a:defRPr sz="40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81000" y="1828800"/>
            <a:ext cx="41529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828800"/>
            <a:ext cx="41529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417638"/>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invGray">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81000" y="0"/>
            <a:ext cx="8763000" cy="1325563"/>
          </a:xfrm>
          <a:prstGeom prst="rect">
            <a:avLst/>
          </a:prstGeom>
          <a:ln>
            <a:headEnd/>
            <a:tailEnd/>
          </a:ln>
        </p:spPr>
        <p:style>
          <a:lnRef idx="2">
            <a:schemeClr val="accent3"/>
          </a:lnRef>
          <a:fillRef idx="1">
            <a:schemeClr val="lt1"/>
          </a:fillRef>
          <a:effectRef idx="0">
            <a:schemeClr val="accent3"/>
          </a:effectRef>
          <a:fontRef idx="none"/>
        </p:style>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3075" name="Rectangle 3"/>
          <p:cNvSpPr>
            <a:spLocks noGrp="1" noChangeArrowheads="1"/>
          </p:cNvSpPr>
          <p:nvPr>
            <p:ph type="body" idx="1"/>
          </p:nvPr>
        </p:nvSpPr>
        <p:spPr bwMode="auto">
          <a:xfrm>
            <a:off x="381000" y="1616229"/>
            <a:ext cx="84582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3076" name="Picture 44" descr="Border 483"/>
          <p:cNvPicPr>
            <a:picLocks noChangeAspect="1" noChangeArrowheads="1"/>
          </p:cNvPicPr>
          <p:nvPr userDrawn="1"/>
        </p:nvPicPr>
        <p:blipFill>
          <a:blip r:embed="rId16"/>
          <a:srcRect/>
          <a:stretch>
            <a:fillRect/>
          </a:stretch>
        </p:blipFill>
        <p:spPr bwMode="auto">
          <a:xfrm>
            <a:off x="0" y="1447800"/>
            <a:ext cx="9144000" cy="309563"/>
          </a:xfrm>
          <a:prstGeom prst="rect">
            <a:avLst/>
          </a:prstGeom>
          <a:noFill/>
          <a:ln w="9525">
            <a:noFill/>
            <a:miter lim="800000"/>
            <a:headEnd/>
            <a:tailEnd/>
          </a:ln>
        </p:spPr>
      </p:pic>
      <p:pic>
        <p:nvPicPr>
          <p:cNvPr id="2" name="Picture 1"/>
          <p:cNvPicPr>
            <a:picLocks noChangeAspect="1"/>
          </p:cNvPicPr>
          <p:nvPr userDrawn="1"/>
        </p:nvPicPr>
        <p:blipFill>
          <a:blip r:embed="rId17"/>
          <a:stretch>
            <a:fillRect/>
          </a:stretch>
        </p:blipFill>
        <p:spPr>
          <a:xfrm>
            <a:off x="7315200" y="6149667"/>
            <a:ext cx="1524000" cy="385542"/>
          </a:xfrm>
          <a:prstGeom prst="rect">
            <a:avLst/>
          </a:prstGeom>
        </p:spPr>
      </p:pic>
      <p:sp>
        <p:nvSpPr>
          <p:cNvPr id="7" name="TextBox 6">
            <a:extLst>
              <a:ext uri="{FF2B5EF4-FFF2-40B4-BE49-F238E27FC236}">
                <a16:creationId xmlns:a16="http://schemas.microsoft.com/office/drawing/2014/main" id="{BDD0942F-2858-4E68-A00A-E71DB2EA32F0}"/>
              </a:ext>
            </a:extLst>
          </p:cNvPr>
          <p:cNvSpPr txBox="1"/>
          <p:nvPr userDrawn="1"/>
        </p:nvSpPr>
        <p:spPr>
          <a:xfrm>
            <a:off x="6096000" y="6208446"/>
            <a:ext cx="1079500" cy="338554"/>
          </a:xfrm>
          <a:prstGeom prst="rect">
            <a:avLst/>
          </a:prstGeom>
          <a:noFill/>
        </p:spPr>
        <p:txBody>
          <a:bodyPr wrap="square" rtlCol="0">
            <a:spAutoFit/>
          </a:bodyPr>
          <a:lstStyle/>
          <a:p>
            <a:pPr algn="r"/>
            <a:r>
              <a:rPr lang="en-US" sz="1600" dirty="0">
                <a:latin typeface="Arial" panose="020B0604020202020204" pitchFamily="34" charset="0"/>
                <a:cs typeface="Arial" panose="020B0604020202020204" pitchFamily="34" charset="0"/>
              </a:rPr>
              <a:t>2-</a:t>
            </a:r>
            <a:fld id="{1A673F19-6629-45D1-8D19-81BA6E1546A3}" type="slidenum">
              <a:rPr lang="en-US" sz="1600" smtClean="0">
                <a:latin typeface="Arial" panose="020B0604020202020204" pitchFamily="34" charset="0"/>
                <a:cs typeface="Arial" panose="020B0604020202020204" pitchFamily="34" charset="0"/>
              </a:rPr>
              <a:pPr algn="r"/>
              <a:t>‹#›</a:t>
            </a:fld>
            <a:endParaRPr lang="en-US" sz="1600" dirty="0">
              <a:latin typeface="Arial" panose="020B0604020202020204" pitchFamily="34" charset="0"/>
              <a:cs typeface="Arial" panose="020B0604020202020204" pitchFamily="34" charset="0"/>
            </a:endParaRPr>
          </a:p>
        </p:txBody>
      </p:sp>
      <p:pic>
        <p:nvPicPr>
          <p:cNvPr id="3" name="Picture 2" descr="ATSSA logo showing a cone within the A and safer roads save lives">
            <a:extLst>
              <a:ext uri="{FF2B5EF4-FFF2-40B4-BE49-F238E27FC236}">
                <a16:creationId xmlns:a16="http://schemas.microsoft.com/office/drawing/2014/main" id="{833F0074-0C35-4566-9758-49904D0522DB}"/>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381000" y="6149667"/>
            <a:ext cx="1179838" cy="357466"/>
          </a:xfrm>
          <a:prstGeom prst="rect">
            <a:avLst/>
          </a:prstGeom>
        </p:spPr>
      </p:pic>
    </p:spTree>
  </p:cSld>
  <p:clrMap bg1="lt1" tx1="dk1" bg2="lt2" tx2="dk2" accent1="accent1" accent2="accent2" accent3="accent3" accent4="accent4" accent5="accent5" accent6="accent6" hlink="hlink" folHlink="folHlink"/>
  <p:sldLayoutIdLst>
    <p:sldLayoutId id="2147483789" r:id="rId1"/>
    <p:sldLayoutId id="2147483801"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 id="2147483799" r:id="rId12"/>
    <p:sldLayoutId id="2147483800" r:id="rId13"/>
    <p:sldLayoutId id="2147483802" r:id="rId14"/>
  </p:sldLayoutIdLst>
  <p:txStyles>
    <p:titleStyle>
      <a:lvl1pPr algn="l" rtl="0" eaLnBrk="0" fontAlgn="base" hangingPunct="0">
        <a:spcBef>
          <a:spcPct val="0"/>
        </a:spcBef>
        <a:spcAft>
          <a:spcPct val="0"/>
        </a:spcAft>
        <a:defRPr sz="32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p:titleStyle>
    <p:bodyStyle>
      <a:lvl1pPr marL="231775" indent="-23177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ea typeface="+mn-ea"/>
          <a:cs typeface="Arial" panose="020B0604020202020204" pitchFamily="34" charset="0"/>
        </a:defRPr>
      </a:lvl1pPr>
      <a:lvl2pPr marL="682625" indent="-22542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6175" indent="-23177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3pPr>
      <a:lvl4pPr marL="1597025" indent="-22542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4pPr>
      <a:lvl5pPr marL="2060575" indent="-23177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5pPr>
      <a:lvl6pPr marL="25146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6pPr>
      <a:lvl7pPr marL="29718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7pPr>
      <a:lvl8pPr marL="34290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8pPr>
      <a:lvl9pPr marL="38862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14.xml"/><Relationship Id="rId5" Type="http://schemas.microsoft.com/office/2007/relationships/hdphoto" Target="../media/hdphoto2.wdp"/><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microsoft.com/office/2007/relationships/hdphoto" Target="../media/hdphoto3.wdp"/><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7.xml"/><Relationship Id="rId1" Type="http://schemas.openxmlformats.org/officeDocument/2006/relationships/slideLayout" Target="../slideLayouts/slideLayout14.xml"/><Relationship Id="rId5" Type="http://schemas.microsoft.com/office/2007/relationships/hdphoto" Target="../media/hdphoto4.wdp"/><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4.xml"/><Relationship Id="rId5" Type="http://schemas.microsoft.com/office/2007/relationships/hdphoto" Target="../media/hdphoto1.wdp"/><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microsoft.com/office/2007/relationships/hdphoto" Target="../media/hdphoto5.wdp"/><Relationship Id="rId4" Type="http://schemas.openxmlformats.org/officeDocument/2006/relationships/image" Target="../media/image26.png"/></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28.png"/><Relationship Id="rId7"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microsoft.com/office/2007/relationships/hdphoto" Target="../media/hdphoto6.wdp"/><Relationship Id="rId5" Type="http://schemas.openxmlformats.org/officeDocument/2006/relationships/image" Target="../media/image30.png"/><Relationship Id="rId4" Type="http://schemas.openxmlformats.org/officeDocument/2006/relationships/image" Target="../media/image29.png"/></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microsoft.com/office/2007/relationships/hdphoto" Target="../media/hdphoto8.wdp"/><Relationship Id="rId4" Type="http://schemas.openxmlformats.org/officeDocument/2006/relationships/image" Target="../media/image38.png"/></Relationships>
</file>

<file path=ppt/slides/_rels/slide4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1.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2.xml"/><Relationship Id="rId1" Type="http://schemas.openxmlformats.org/officeDocument/2006/relationships/slideLayout" Target="../slideLayouts/slideLayout14.xml"/><Relationship Id="rId5" Type="http://schemas.microsoft.com/office/2007/relationships/hdphoto" Target="../media/hdphoto9.wdp"/><Relationship Id="rId4" Type="http://schemas.openxmlformats.org/officeDocument/2006/relationships/image" Target="../media/image41.png"/></Relationships>
</file>

<file path=ppt/slides/_rels/slide4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3.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8.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2.xml"/><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3.xml"/><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txBox="1">
            <a:spLocks noChangeArrowheads="1"/>
          </p:cNvSpPr>
          <p:nvPr/>
        </p:nvSpPr>
        <p:spPr bwMode="auto">
          <a:xfrm>
            <a:off x="0" y="0"/>
            <a:ext cx="9144000" cy="1295400"/>
          </a:xfrm>
          <a:prstGeom prst="rect">
            <a:avLst/>
          </a:prstGeom>
          <a:solidFill>
            <a:srgbClr val="008080"/>
          </a:solidFill>
          <a:ln w="9525">
            <a:noFill/>
            <a:miter lim="800000"/>
            <a:headEnd/>
            <a:tailEnd/>
          </a:ln>
        </p:spPr>
        <p:txBody>
          <a:bodyPr anchor="ctr"/>
          <a:lstStyle/>
          <a:p>
            <a:pPr algn="ctr">
              <a:defRPr/>
            </a:pPr>
            <a:r>
              <a:rPr lang="en-US" sz="3200" b="1" dirty="0">
                <a:solidFill>
                  <a:schemeClr val="bg1"/>
                </a:solidFill>
                <a:latin typeface="Arial" panose="020B0604020202020204" pitchFamily="34" charset="0"/>
                <a:ea typeface="+mj-ea"/>
                <a:cs typeface="+mj-cs"/>
              </a:rPr>
              <a:t>Minimizing Worker Exposure Through the Use of Positive Protection and Other Strategies</a:t>
            </a:r>
          </a:p>
        </p:txBody>
      </p:sp>
      <p:sp>
        <p:nvSpPr>
          <p:cNvPr id="5" name="Rectangle 2">
            <a:extLst>
              <a:ext uri="{FF2B5EF4-FFF2-40B4-BE49-F238E27FC236}">
                <a16:creationId xmlns:a16="http://schemas.microsoft.com/office/drawing/2014/main" id="{1D5A2D45-23FE-4D74-A55C-555FCA4F4D85}"/>
              </a:ext>
            </a:extLst>
          </p:cNvPr>
          <p:cNvSpPr>
            <a:spLocks noGrp="1" noChangeArrowheads="1"/>
          </p:cNvSpPr>
          <p:nvPr>
            <p:ph type="title"/>
          </p:nvPr>
        </p:nvSpPr>
        <p:spPr>
          <a:xfrm>
            <a:off x="4687661" y="1885270"/>
            <a:ext cx="4456339" cy="3276600"/>
          </a:xfrm>
        </p:spPr>
        <p:txBody>
          <a:bodyPr/>
          <a:lstStyle/>
          <a:p>
            <a:pPr algn="ctr" eaLnBrk="1" hangingPunct="1">
              <a:defRPr/>
            </a:pPr>
            <a:r>
              <a:rPr lang="en-US" sz="3600" dirty="0"/>
              <a:t>2. Characteristics and Factors</a:t>
            </a:r>
            <a:br>
              <a:rPr lang="en-US" sz="3600" dirty="0"/>
            </a:br>
            <a:endParaRPr lang="en-US" sz="3600" dirty="0"/>
          </a:p>
        </p:txBody>
      </p:sp>
      <p:pic>
        <p:nvPicPr>
          <p:cNvPr id="6" name="Picture 7" descr="Work zone with portable concrete barrier with orange top panels protecting the work space from traffic">
            <a:extLst>
              <a:ext uri="{FF2B5EF4-FFF2-40B4-BE49-F238E27FC236}">
                <a16:creationId xmlns:a16="http://schemas.microsoft.com/office/drawing/2014/main" id="{954DE951-D908-49BC-B4AF-85C67706B0F0}"/>
              </a:ext>
            </a:extLst>
          </p:cNvPr>
          <p:cNvPicPr>
            <a:picLocks noChangeAspect="1" noChangeArrowheads="1"/>
          </p:cNvPicPr>
          <p:nvPr/>
        </p:nvPicPr>
        <p:blipFill>
          <a:blip r:embed="rId3" cstate="print"/>
          <a:srcRect r="13932" b="15556"/>
          <a:stretch>
            <a:fillRect/>
          </a:stretch>
        </p:blipFill>
        <p:spPr bwMode="auto">
          <a:xfrm>
            <a:off x="234845" y="1885270"/>
            <a:ext cx="4452816" cy="3276600"/>
          </a:xfrm>
          <a:prstGeom prst="rect">
            <a:avLst/>
          </a:prstGeom>
          <a:noFill/>
        </p:spPr>
      </p:pic>
      <p:sp>
        <p:nvSpPr>
          <p:cNvPr id="2" name="Google Shape;74;p1">
            <a:extLst>
              <a:ext uri="{FF2B5EF4-FFF2-40B4-BE49-F238E27FC236}">
                <a16:creationId xmlns:a16="http://schemas.microsoft.com/office/drawing/2014/main" id="{778FB207-9DE6-BA1A-E349-EBC811484563}"/>
              </a:ext>
            </a:extLst>
          </p:cNvPr>
          <p:cNvSpPr/>
          <p:nvPr/>
        </p:nvSpPr>
        <p:spPr>
          <a:xfrm>
            <a:off x="3581400" y="5186031"/>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578081987"/>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bwMode="auto">
          <a:xfrm>
            <a:off x="1905000" y="304800"/>
            <a:ext cx="7239000" cy="990600"/>
          </a:xfrm>
          <a:noFill/>
          <a:ln>
            <a:miter lim="800000"/>
            <a:headEnd/>
            <a:tailEnd/>
          </a:ln>
        </p:spPr>
        <p:txBody>
          <a:bodyPr vert="horz" wrap="square" lIns="91440" tIns="45720" rIns="91440" bIns="45720" numCol="1" anchor="ctr" anchorCtr="0" compatLnSpc="1">
            <a:prstTxWarp prst="textNoShape">
              <a:avLst/>
            </a:prstTxWarp>
          </a:bodyPr>
          <a:lstStyle/>
          <a:p>
            <a:pPr eaLnBrk="1" hangingPunct="1"/>
            <a:r>
              <a:rPr lang="en-US" sz="3200" dirty="0"/>
              <a:t>Work Duration</a:t>
            </a:r>
            <a:endParaRPr lang="en-US" sz="2400" dirty="0"/>
          </a:p>
        </p:txBody>
      </p:sp>
      <p:sp>
        <p:nvSpPr>
          <p:cNvPr id="11267" name="Rectangle 3"/>
          <p:cNvSpPr>
            <a:spLocks noGrp="1" noChangeArrowheads="1"/>
          </p:cNvSpPr>
          <p:nvPr>
            <p:ph type="body" idx="1"/>
          </p:nvPr>
        </p:nvSpPr>
        <p:spPr>
          <a:xfrm>
            <a:off x="502920" y="1676400"/>
            <a:ext cx="4724400" cy="4114800"/>
          </a:xfrm>
          <a:solidFill>
            <a:schemeClr val="bg1"/>
          </a:solidFill>
        </p:spPr>
        <p:txBody>
          <a:bodyPr/>
          <a:lstStyle/>
          <a:p>
            <a:pPr marL="407988" indent="-407988" eaLnBrk="1" hangingPunct="1">
              <a:buSzTx/>
              <a:buFont typeface="Wingdings" pitchFamily="2" charset="2"/>
              <a:buChar char="§"/>
            </a:pPr>
            <a:r>
              <a:rPr lang="en-US" dirty="0"/>
              <a:t>Major factor in determining  Positive Protection devices</a:t>
            </a:r>
          </a:p>
          <a:p>
            <a:pPr marL="407988" indent="-407988" eaLnBrk="1" hangingPunct="1">
              <a:buSzTx/>
              <a:buFont typeface="Wingdings" pitchFamily="2" charset="2"/>
              <a:buChar char="§"/>
            </a:pPr>
            <a:r>
              <a:rPr lang="en-US" dirty="0"/>
              <a:t>Defined relative to the length of time a work operation occupies a spot location</a:t>
            </a:r>
          </a:p>
          <a:p>
            <a:pPr marL="407988" indent="-407988" eaLnBrk="1" hangingPunct="1">
              <a:buSzTx/>
              <a:buFont typeface="Wingdings" pitchFamily="2" charset="2"/>
              <a:buChar char="§"/>
            </a:pPr>
            <a:r>
              <a:rPr lang="en-US" dirty="0"/>
              <a:t>The MUTCD defines five categories of duration:</a:t>
            </a:r>
          </a:p>
          <a:p>
            <a:pPr marL="685800" indent="-685800" eaLnBrk="1" hangingPunct="1"/>
            <a:endParaRPr lang="en-US" dirty="0"/>
          </a:p>
        </p:txBody>
      </p:sp>
      <p:sp>
        <p:nvSpPr>
          <p:cNvPr id="6" name="TextBox 5"/>
          <p:cNvSpPr txBox="1"/>
          <p:nvPr/>
        </p:nvSpPr>
        <p:spPr>
          <a:xfrm>
            <a:off x="533400" y="411817"/>
            <a:ext cx="1143000" cy="707886"/>
          </a:xfrm>
          <a:prstGeom prst="rect">
            <a:avLst/>
          </a:prstGeom>
          <a:noFill/>
          <a:ln w="57150">
            <a:solidFill>
              <a:srgbClr val="C00000"/>
            </a:solidFill>
          </a:ln>
        </p:spPr>
        <p:txBody>
          <a:bodyPr wrap="square" rtlCol="0">
            <a:spAutoFit/>
          </a:bodyPr>
          <a:lstStyle/>
          <a:p>
            <a:pPr algn="ctr"/>
            <a:r>
              <a:rPr lang="en-US" sz="4000" b="1" dirty="0">
                <a:latin typeface="Arial" panose="020B0604020202020204" pitchFamily="34" charset="0"/>
              </a:rPr>
              <a:t>115</a:t>
            </a:r>
          </a:p>
        </p:txBody>
      </p:sp>
    </p:spTree>
    <p:extLst>
      <p:ext uri="{BB962C8B-B14F-4D97-AF65-F5344CB8AC3E}">
        <p14:creationId xmlns:p14="http://schemas.microsoft.com/office/powerpoint/2010/main" val="94810858"/>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bwMode="auto">
          <a:xfrm>
            <a:off x="1752600" y="0"/>
            <a:ext cx="7391400" cy="1295400"/>
          </a:xfrm>
          <a:noFill/>
          <a:ln>
            <a:miter lim="800000"/>
            <a:headEnd/>
            <a:tailEnd/>
          </a:ln>
        </p:spPr>
        <p:txBody>
          <a:bodyPr vert="horz" wrap="square" lIns="91440" tIns="45720" rIns="91440" bIns="45720" numCol="1" anchor="ctr" anchorCtr="0" compatLnSpc="1">
            <a:prstTxWarp prst="textNoShape">
              <a:avLst/>
            </a:prstTxWarp>
          </a:bodyPr>
          <a:lstStyle/>
          <a:p>
            <a:pPr eaLnBrk="1" hangingPunct="1"/>
            <a:r>
              <a:rPr lang="en-US" sz="3200" dirty="0"/>
              <a:t>1. Long-Term Stationary </a:t>
            </a:r>
          </a:p>
        </p:txBody>
      </p:sp>
      <p:sp>
        <p:nvSpPr>
          <p:cNvPr id="11267" name="Rectangle 3"/>
          <p:cNvSpPr>
            <a:spLocks noGrp="1" noChangeArrowheads="1"/>
          </p:cNvSpPr>
          <p:nvPr>
            <p:ph type="body" idx="1"/>
          </p:nvPr>
        </p:nvSpPr>
        <p:spPr>
          <a:xfrm>
            <a:off x="304800" y="1447800"/>
            <a:ext cx="4572000" cy="4572000"/>
          </a:xfrm>
          <a:solidFill>
            <a:schemeClr val="bg1"/>
          </a:solidFill>
        </p:spPr>
        <p:txBody>
          <a:bodyPr/>
          <a:lstStyle/>
          <a:p>
            <a:pPr marL="407988" lvl="1" indent="-407988" eaLnBrk="1" hangingPunct="1">
              <a:buSzTx/>
              <a:buFont typeface="Arial" pitchFamily="34" charset="0"/>
              <a:buChar char="•"/>
            </a:pPr>
            <a:r>
              <a:rPr lang="en-US" dirty="0"/>
              <a:t>Work that occupies a location more than 3 days</a:t>
            </a:r>
          </a:p>
          <a:p>
            <a:pPr marL="407988" lvl="1" indent="-407988" eaLnBrk="1" hangingPunct="1">
              <a:buSzTx/>
              <a:buFont typeface="Arial" pitchFamily="34" charset="0"/>
              <a:buChar char="•"/>
            </a:pPr>
            <a:r>
              <a:rPr lang="en-US" dirty="0"/>
              <a:t>Subpart K provides example of “</a:t>
            </a:r>
            <a:r>
              <a:rPr lang="en-US" i="1" dirty="0"/>
              <a:t>two weeks or more</a:t>
            </a:r>
            <a:endParaRPr lang="en-US" dirty="0"/>
          </a:p>
          <a:p>
            <a:pPr marL="685800" indent="-685800" eaLnBrk="1" hangingPunct="1"/>
            <a:endParaRPr lang="en-US" dirty="0"/>
          </a:p>
        </p:txBody>
      </p:sp>
      <p:sp>
        <p:nvSpPr>
          <p:cNvPr id="6" name="TextBox 5"/>
          <p:cNvSpPr txBox="1"/>
          <p:nvPr/>
        </p:nvSpPr>
        <p:spPr>
          <a:xfrm>
            <a:off x="457200" y="293757"/>
            <a:ext cx="1143000" cy="707886"/>
          </a:xfrm>
          <a:prstGeom prst="rect">
            <a:avLst/>
          </a:prstGeom>
          <a:noFill/>
          <a:ln w="57150">
            <a:solidFill>
              <a:srgbClr val="C00000"/>
            </a:solidFill>
          </a:ln>
        </p:spPr>
        <p:txBody>
          <a:bodyPr wrap="square" rtlCol="0">
            <a:spAutoFit/>
          </a:bodyPr>
          <a:lstStyle/>
          <a:p>
            <a:pPr algn="ctr"/>
            <a:r>
              <a:rPr lang="en-US" sz="4000" b="1" dirty="0">
                <a:latin typeface="Arial" panose="020B0604020202020204" pitchFamily="34" charset="0"/>
              </a:rPr>
              <a:t>115</a:t>
            </a:r>
          </a:p>
        </p:txBody>
      </p:sp>
      <p:pic>
        <p:nvPicPr>
          <p:cNvPr id="7" name="Picture 2" descr="Overpass construction with formed concrete bridge piers"/>
          <p:cNvPicPr>
            <a:picLocks noChangeAspect="1" noChangeArrowheads="1"/>
          </p:cNvPicPr>
          <p:nvPr/>
        </p:nvPicPr>
        <p:blipFill>
          <a:blip r:embed="rId3" cstate="print"/>
          <a:srcRect/>
          <a:stretch>
            <a:fillRect/>
          </a:stretch>
        </p:blipFill>
        <p:spPr bwMode="auto">
          <a:xfrm>
            <a:off x="4876800" y="1447800"/>
            <a:ext cx="4064000" cy="3048000"/>
          </a:xfrm>
          <a:prstGeom prst="rect">
            <a:avLst/>
          </a:prstGeom>
          <a:noFill/>
        </p:spPr>
      </p:pic>
      <p:sp>
        <p:nvSpPr>
          <p:cNvPr id="8" name="Rectangle 4"/>
          <p:cNvSpPr>
            <a:spLocks noChangeArrowheads="1"/>
          </p:cNvSpPr>
          <p:nvPr/>
        </p:nvSpPr>
        <p:spPr bwMode="auto">
          <a:xfrm>
            <a:off x="609600" y="4719191"/>
            <a:ext cx="7924800" cy="954107"/>
          </a:xfrm>
          <a:prstGeom prst="rect">
            <a:avLst/>
          </a:prstGeom>
          <a:solidFill>
            <a:schemeClr val="bg1"/>
          </a:solidFill>
          <a:ln w="57150">
            <a:solidFill>
              <a:srgbClr val="C00000"/>
            </a:solidFill>
            <a:miter lim="800000"/>
            <a:headEnd/>
            <a:tailEnd/>
          </a:ln>
        </p:spPr>
        <p:txBody>
          <a:bodyPr wrap="square">
            <a:spAutoFit/>
          </a:bodyPr>
          <a:lstStyle/>
          <a:p>
            <a:pPr algn="ctr"/>
            <a:r>
              <a:rPr lang="en-US" sz="2800" dirty="0">
                <a:latin typeface="Arial" panose="020B0604020202020204" pitchFamily="34" charset="0"/>
              </a:rPr>
              <a:t>The longer the project, the most cost-  effective the use of portable barriers will be!</a:t>
            </a:r>
          </a:p>
        </p:txBody>
      </p:sp>
      <p:sp>
        <p:nvSpPr>
          <p:cNvPr id="4" name="Google Shape;74;p1">
            <a:extLst>
              <a:ext uri="{FF2B5EF4-FFF2-40B4-BE49-F238E27FC236}">
                <a16:creationId xmlns:a16="http://schemas.microsoft.com/office/drawing/2014/main" id="{EF20A65D-597A-48A0-D287-3A94B432A847}"/>
              </a:ext>
            </a:extLst>
          </p:cNvPr>
          <p:cNvSpPr/>
          <p:nvPr/>
        </p:nvSpPr>
        <p:spPr>
          <a:xfrm>
            <a:off x="8001000" y="4473010"/>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03672342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122237"/>
            <a:ext cx="7391400" cy="1325563"/>
          </a:xfrm>
        </p:spPr>
        <p:txBody>
          <a:bodyPr/>
          <a:lstStyle/>
          <a:p>
            <a:r>
              <a:rPr lang="en-US" sz="3200" dirty="0"/>
              <a:t>MUTCD Guidance Regarding</a:t>
            </a:r>
            <a:br>
              <a:rPr lang="en-US" sz="3200" dirty="0"/>
            </a:br>
            <a:r>
              <a:rPr lang="en-US" sz="3200" dirty="0"/>
              <a:t>Long-Term Projects:</a:t>
            </a:r>
          </a:p>
        </p:txBody>
      </p:sp>
      <p:sp>
        <p:nvSpPr>
          <p:cNvPr id="3" name="Content Placeholder 2"/>
          <p:cNvSpPr>
            <a:spLocks noGrp="1"/>
          </p:cNvSpPr>
          <p:nvPr>
            <p:ph idx="1"/>
          </p:nvPr>
        </p:nvSpPr>
        <p:spPr>
          <a:xfrm>
            <a:off x="3200400" y="1741714"/>
            <a:ext cx="5410200" cy="4267200"/>
          </a:xfrm>
        </p:spPr>
        <p:txBody>
          <a:bodyPr/>
          <a:lstStyle/>
          <a:p>
            <a:r>
              <a:rPr lang="en-US" dirty="0"/>
              <a:t>..there is ample time to install and realize benefits from the full range of TTC procedures and devices that are available for use</a:t>
            </a:r>
          </a:p>
          <a:p>
            <a:r>
              <a:rPr lang="en-US" dirty="0"/>
              <a:t>Generally, larger channelizing devices, temporary roadways, and temporary traffic barriers are used</a:t>
            </a:r>
          </a:p>
        </p:txBody>
      </p:sp>
      <p:pic>
        <p:nvPicPr>
          <p:cNvPr id="33795" name="Picture 3" descr="Elevated rail construction with barrier separating traffic and cones on raised island"/>
          <p:cNvPicPr>
            <a:picLocks noChangeAspect="1" noChangeArrowheads="1"/>
          </p:cNvPicPr>
          <p:nvPr/>
        </p:nvPicPr>
        <p:blipFill>
          <a:blip r:embed="rId3" cstate="print"/>
          <a:srcRect l="36667" t="23333" r="28333"/>
          <a:stretch>
            <a:fillRect/>
          </a:stretch>
        </p:blipFill>
        <p:spPr bwMode="auto">
          <a:xfrm>
            <a:off x="457200" y="1752600"/>
            <a:ext cx="2590800" cy="4256314"/>
          </a:xfrm>
          <a:prstGeom prst="rect">
            <a:avLst/>
          </a:prstGeom>
          <a:noFill/>
        </p:spPr>
      </p:pic>
      <p:sp>
        <p:nvSpPr>
          <p:cNvPr id="5" name="TextBox 4"/>
          <p:cNvSpPr txBox="1"/>
          <p:nvPr/>
        </p:nvSpPr>
        <p:spPr>
          <a:xfrm>
            <a:off x="457200" y="362953"/>
            <a:ext cx="1143000" cy="707886"/>
          </a:xfrm>
          <a:prstGeom prst="rect">
            <a:avLst/>
          </a:prstGeom>
          <a:solidFill>
            <a:schemeClr val="bg1"/>
          </a:solidFill>
          <a:ln w="57150">
            <a:solidFill>
              <a:srgbClr val="C00000"/>
            </a:solidFill>
          </a:ln>
        </p:spPr>
        <p:txBody>
          <a:bodyPr wrap="square" rtlCol="0">
            <a:spAutoFit/>
          </a:bodyPr>
          <a:lstStyle/>
          <a:p>
            <a:pPr algn="ctr"/>
            <a:r>
              <a:rPr lang="en-US" sz="4000" b="1" dirty="0">
                <a:latin typeface="Arial" panose="020B0604020202020204" pitchFamily="34" charset="0"/>
              </a:rPr>
              <a:t>115</a:t>
            </a:r>
          </a:p>
        </p:txBody>
      </p:sp>
      <p:sp>
        <p:nvSpPr>
          <p:cNvPr id="4" name="Google Shape;74;p1">
            <a:extLst>
              <a:ext uri="{FF2B5EF4-FFF2-40B4-BE49-F238E27FC236}">
                <a16:creationId xmlns:a16="http://schemas.microsoft.com/office/drawing/2014/main" id="{E9D99AAF-0978-83B7-D629-63DB227AADEE}"/>
              </a:ext>
            </a:extLst>
          </p:cNvPr>
          <p:cNvSpPr/>
          <p:nvPr/>
        </p:nvSpPr>
        <p:spPr>
          <a:xfrm>
            <a:off x="2133600" y="6008914"/>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5653613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p:txBody>
      </p:sp>
      <p:pic>
        <p:nvPicPr>
          <p:cNvPr id="1026" name="Picture 2" descr="Overhead metro rail line construction with portable concrete barrier in foreground"/>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3" name="Google Shape;74;p1">
            <a:extLst>
              <a:ext uri="{FF2B5EF4-FFF2-40B4-BE49-F238E27FC236}">
                <a16:creationId xmlns:a16="http://schemas.microsoft.com/office/drawing/2014/main" id="{AACD47B8-B45E-D1DE-0A4E-D9EBE79D7EF4}"/>
              </a:ext>
            </a:extLst>
          </p:cNvPr>
          <p:cNvSpPr/>
          <p:nvPr/>
        </p:nvSpPr>
        <p:spPr>
          <a:xfrm>
            <a:off x="7924800" y="6477000"/>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chemeClr val="bg1"/>
                </a:solidFill>
                <a:latin typeface="Arial" panose="020B0604020202020204" pitchFamily="34" charset="0"/>
                <a:ea typeface="Open Sans"/>
                <a:cs typeface="Arial" panose="020B0604020202020204" pitchFamily="34" charset="0"/>
                <a:sym typeface="Open Sans"/>
              </a:rPr>
              <a:t>Image: ATSSA</a:t>
            </a:r>
            <a:endParaRPr sz="10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249255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p:txBody>
      </p:sp>
      <p:pic>
        <p:nvPicPr>
          <p:cNvPr id="1026" name="Picture 2" descr="Traffic separated from the work space using portable concrete barrier with cranes in the background"/>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3" name="Google Shape;74;p1">
            <a:extLst>
              <a:ext uri="{FF2B5EF4-FFF2-40B4-BE49-F238E27FC236}">
                <a16:creationId xmlns:a16="http://schemas.microsoft.com/office/drawing/2014/main" id="{DDD37393-F342-2884-21F4-7DE556111DE8}"/>
              </a:ext>
            </a:extLst>
          </p:cNvPr>
          <p:cNvSpPr/>
          <p:nvPr/>
        </p:nvSpPr>
        <p:spPr>
          <a:xfrm>
            <a:off x="6324600" y="6477000"/>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chemeClr val="bg1"/>
                </a:solidFill>
                <a:latin typeface="Arial" panose="020B0604020202020204" pitchFamily="34" charset="0"/>
                <a:ea typeface="Open Sans"/>
                <a:cs typeface="Arial" panose="020B0604020202020204" pitchFamily="34" charset="0"/>
                <a:sym typeface="Open Sans"/>
              </a:rPr>
              <a:t>Image: ATSSA</a:t>
            </a:r>
            <a:endParaRPr sz="1000" dirty="0">
              <a:solidFill>
                <a:schemeClr val="bg1"/>
              </a:solidFill>
              <a:latin typeface="Arial" panose="020B0604020202020204" pitchFamily="34" charset="0"/>
              <a:ea typeface="Verdana"/>
              <a:cs typeface="Arial" panose="020B0604020202020204" pitchFamily="34" charset="0"/>
              <a:sym typeface="Verdana"/>
            </a:endParaRPr>
          </a:p>
        </p:txBody>
      </p:sp>
      <p:pic>
        <p:nvPicPr>
          <p:cNvPr id="5" name="Picture 2" descr="C:\Users\JMM Toshiba\Desktop\Barriers VA\DSCF1744.JPG">
            <a:extLst>
              <a:ext uri="{FF2B5EF4-FFF2-40B4-BE49-F238E27FC236}">
                <a16:creationId xmlns:a16="http://schemas.microsoft.com/office/drawing/2014/main" id="{120D31D3-64EF-7120-4ECA-E31DFD09539D}"/>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artisticBlur/>
                    </a14:imgEffect>
                  </a14:imgLayer>
                </a14:imgProps>
              </a:ext>
            </a:extLst>
          </a:blip>
          <a:srcRect l="75834" t="72222" r="22500" b="25556"/>
          <a:stretch/>
        </p:blipFill>
        <p:spPr bwMode="auto">
          <a:xfrm>
            <a:off x="6934200" y="4953000"/>
            <a:ext cx="152400" cy="152400"/>
          </a:xfrm>
          <a:prstGeom prst="rect">
            <a:avLst/>
          </a:prstGeom>
          <a:noFill/>
        </p:spPr>
      </p:pic>
    </p:spTree>
    <p:extLst>
      <p:ext uri="{BB962C8B-B14F-4D97-AF65-F5344CB8AC3E}">
        <p14:creationId xmlns:p14="http://schemas.microsoft.com/office/powerpoint/2010/main" val="14282654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1828800" y="152399"/>
            <a:ext cx="7315200" cy="1143001"/>
          </a:xfrm>
        </p:spPr>
        <p:txBody>
          <a:bodyPr/>
          <a:lstStyle/>
          <a:p>
            <a:pPr marL="407988" indent="-407988" eaLnBrk="1" hangingPunct="1"/>
            <a:r>
              <a:rPr lang="en-US" sz="3200" dirty="0"/>
              <a:t>2. Intermediate-Term Stationary </a:t>
            </a:r>
          </a:p>
        </p:txBody>
      </p:sp>
      <p:sp>
        <p:nvSpPr>
          <p:cNvPr id="4099" name="Rectangle 3"/>
          <p:cNvSpPr>
            <a:spLocks noGrp="1" noChangeArrowheads="1"/>
          </p:cNvSpPr>
          <p:nvPr>
            <p:ph type="body" idx="1"/>
          </p:nvPr>
        </p:nvSpPr>
        <p:spPr>
          <a:xfrm>
            <a:off x="457200" y="1524000"/>
            <a:ext cx="8458200" cy="3733800"/>
          </a:xfrm>
          <a:solidFill>
            <a:schemeClr val="bg1"/>
          </a:solidFill>
        </p:spPr>
        <p:txBody>
          <a:bodyPr/>
          <a:lstStyle/>
          <a:p>
            <a:pPr marL="228600" indent="-228600" eaLnBrk="1" hangingPunct="1">
              <a:buSzTx/>
              <a:buFont typeface="Arial" pitchFamily="34" charset="0"/>
              <a:buChar char="•"/>
            </a:pPr>
            <a:r>
              <a:rPr lang="en-US" dirty="0"/>
              <a:t>More than one daylight period up to 3 days or nighttime work lasting more than 1 hour</a:t>
            </a:r>
          </a:p>
          <a:p>
            <a:pPr marL="228600" indent="-228600" eaLnBrk="1" hangingPunct="1">
              <a:buSzTx/>
              <a:buFont typeface="Arial" pitchFamily="34" charset="0"/>
              <a:buChar char="•"/>
            </a:pPr>
            <a:r>
              <a:rPr lang="en-US" dirty="0"/>
              <a:t>Barriers may not be feasible</a:t>
            </a:r>
          </a:p>
          <a:p>
            <a:pPr marL="228600" indent="-228600" eaLnBrk="1" hangingPunct="1">
              <a:buSzTx/>
              <a:buFont typeface="Arial" pitchFamily="34" charset="0"/>
              <a:buChar char="•"/>
            </a:pPr>
            <a:r>
              <a:rPr lang="en-US" dirty="0"/>
              <a:t>The increased time to place and remove these devices in some cases could significantly lengthen the project, thus </a:t>
            </a:r>
            <a:r>
              <a:rPr lang="en-US" b="1" dirty="0"/>
              <a:t>increasing exposure time</a:t>
            </a:r>
          </a:p>
          <a:p>
            <a:endParaRPr lang="en-US" dirty="0"/>
          </a:p>
        </p:txBody>
      </p:sp>
      <p:sp>
        <p:nvSpPr>
          <p:cNvPr id="5" name="TextBox 4"/>
          <p:cNvSpPr txBox="1"/>
          <p:nvPr/>
        </p:nvSpPr>
        <p:spPr>
          <a:xfrm>
            <a:off x="457200" y="381000"/>
            <a:ext cx="1143000" cy="707886"/>
          </a:xfrm>
          <a:prstGeom prst="rect">
            <a:avLst/>
          </a:prstGeom>
          <a:solidFill>
            <a:schemeClr val="bg1"/>
          </a:solidFill>
          <a:ln w="57150">
            <a:solidFill>
              <a:srgbClr val="C00000"/>
            </a:solidFill>
          </a:ln>
        </p:spPr>
        <p:txBody>
          <a:bodyPr wrap="square" rtlCol="0">
            <a:spAutoFit/>
          </a:bodyPr>
          <a:lstStyle/>
          <a:p>
            <a:pPr algn="ctr"/>
            <a:r>
              <a:rPr lang="en-US" sz="4000" b="1" dirty="0">
                <a:latin typeface="Arial" panose="020B0604020202020204" pitchFamily="34" charset="0"/>
              </a:rPr>
              <a:t>115</a:t>
            </a:r>
          </a:p>
        </p:txBody>
      </p:sp>
    </p:spTree>
    <p:extLst>
      <p:ext uri="{BB962C8B-B14F-4D97-AF65-F5344CB8AC3E}">
        <p14:creationId xmlns:p14="http://schemas.microsoft.com/office/powerpoint/2010/main" val="31628180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7" name="Rectangle 3"/>
          <p:cNvSpPr>
            <a:spLocks noGrp="1" noChangeArrowheads="1"/>
          </p:cNvSpPr>
          <p:nvPr>
            <p:ph type="body" idx="1"/>
          </p:nvPr>
        </p:nvSpPr>
        <p:spPr>
          <a:xfrm>
            <a:off x="457200" y="1524000"/>
            <a:ext cx="3886200" cy="3733800"/>
          </a:xfrm>
          <a:solidFill>
            <a:schemeClr val="bg1"/>
          </a:solidFill>
        </p:spPr>
        <p:txBody>
          <a:bodyPr/>
          <a:lstStyle/>
          <a:p>
            <a:pPr eaLnBrk="1" hangingPunct="1"/>
            <a:r>
              <a:rPr lang="en-US" dirty="0"/>
              <a:t>Daytime work that occupies a location for more than 1 hour within a single daylight period</a:t>
            </a:r>
          </a:p>
          <a:p>
            <a:pPr eaLnBrk="1" hangingPunct="1"/>
            <a:r>
              <a:rPr lang="en-US" dirty="0"/>
              <a:t>Most maintenance and utility operations</a:t>
            </a:r>
          </a:p>
        </p:txBody>
      </p:sp>
      <p:sp>
        <p:nvSpPr>
          <p:cNvPr id="6" name="Rectangle 2"/>
          <p:cNvSpPr>
            <a:spLocks noGrp="1" noChangeArrowheads="1"/>
          </p:cNvSpPr>
          <p:nvPr>
            <p:ph type="title"/>
          </p:nvPr>
        </p:nvSpPr>
        <p:spPr bwMode="auto">
          <a:xfrm>
            <a:off x="1828800" y="152400"/>
            <a:ext cx="7315200" cy="1143000"/>
          </a:xfrm>
          <a:noFill/>
          <a:ln>
            <a:miter lim="800000"/>
            <a:headEnd/>
            <a:tailEnd/>
          </a:ln>
        </p:spPr>
        <p:txBody>
          <a:bodyPr vert="horz" wrap="square" lIns="91440" tIns="45720" rIns="91440" bIns="45720" numCol="1" anchor="ctr" anchorCtr="0" compatLnSpc="1">
            <a:prstTxWarp prst="textNoShape">
              <a:avLst/>
            </a:prstTxWarp>
          </a:bodyPr>
          <a:lstStyle/>
          <a:p>
            <a:pPr eaLnBrk="1" hangingPunct="1"/>
            <a:r>
              <a:rPr lang="en-US" dirty="0"/>
              <a:t>3</a:t>
            </a:r>
            <a:r>
              <a:rPr lang="en-US" sz="3200" dirty="0"/>
              <a:t>. Short-Term Stationary</a:t>
            </a:r>
            <a:endParaRPr lang="en-US" dirty="0"/>
          </a:p>
        </p:txBody>
      </p:sp>
      <p:sp>
        <p:nvSpPr>
          <p:cNvPr id="5" name="TextBox 4"/>
          <p:cNvSpPr txBox="1"/>
          <p:nvPr/>
        </p:nvSpPr>
        <p:spPr>
          <a:xfrm>
            <a:off x="457200" y="347871"/>
            <a:ext cx="1143000" cy="707886"/>
          </a:xfrm>
          <a:prstGeom prst="rect">
            <a:avLst/>
          </a:prstGeom>
          <a:solidFill>
            <a:schemeClr val="bg1"/>
          </a:solidFill>
          <a:ln w="57150">
            <a:solidFill>
              <a:srgbClr val="C00000"/>
            </a:solidFill>
          </a:ln>
        </p:spPr>
        <p:txBody>
          <a:bodyPr wrap="square" rtlCol="0">
            <a:spAutoFit/>
          </a:bodyPr>
          <a:lstStyle/>
          <a:p>
            <a:pPr algn="ctr"/>
            <a:r>
              <a:rPr lang="en-US" sz="4000" b="1" dirty="0">
                <a:latin typeface="Arial" panose="020B0604020202020204" pitchFamily="34" charset="0"/>
              </a:rPr>
              <a:t>115</a:t>
            </a:r>
          </a:p>
        </p:txBody>
      </p:sp>
    </p:spTree>
    <p:extLst>
      <p:ext uri="{BB962C8B-B14F-4D97-AF65-F5344CB8AC3E}">
        <p14:creationId xmlns:p14="http://schemas.microsoft.com/office/powerpoint/2010/main" val="267037877"/>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00200"/>
            <a:ext cx="3124200" cy="4267200"/>
          </a:xfrm>
        </p:spPr>
        <p:txBody>
          <a:bodyPr/>
          <a:lstStyle/>
          <a:p>
            <a:r>
              <a:rPr lang="en-US" dirty="0"/>
              <a:t>Dangerous on high-speed facilities</a:t>
            </a:r>
          </a:p>
          <a:p>
            <a:r>
              <a:rPr lang="en-US" dirty="0"/>
              <a:t>Barriers are usually not practical or cost-effective</a:t>
            </a:r>
          </a:p>
        </p:txBody>
      </p:sp>
      <p:sp>
        <p:nvSpPr>
          <p:cNvPr id="5" name="Rectangle 2"/>
          <p:cNvSpPr txBox="1">
            <a:spLocks noChangeArrowheads="1"/>
          </p:cNvSpPr>
          <p:nvPr/>
        </p:nvSpPr>
        <p:spPr bwMode="auto">
          <a:xfrm>
            <a:off x="457200" y="0"/>
            <a:ext cx="8686800" cy="1295400"/>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US" sz="3200" b="1" u="none" strike="noStrike" kern="0" cap="none" spc="0" normalizeH="0" baseline="0" noProof="0" dirty="0">
                <a:ln>
                  <a:noFill/>
                </a:ln>
                <a:solidFill>
                  <a:srgbClr val="008080"/>
                </a:solidFill>
                <a:effectLst/>
                <a:uLnTx/>
                <a:uFillTx/>
                <a:latin typeface="Arial" panose="020B0604020202020204" pitchFamily="34" charset="0"/>
                <a:ea typeface="+mj-ea"/>
                <a:cs typeface="+mj-cs"/>
              </a:rPr>
              <a:t>Maintenance</a:t>
            </a:r>
            <a:r>
              <a:rPr kumimoji="0" lang="en-US" sz="3200" b="1" u="none" strike="noStrike" kern="0" cap="none" spc="0" normalizeH="0" noProof="0" dirty="0">
                <a:ln>
                  <a:noFill/>
                </a:ln>
                <a:solidFill>
                  <a:srgbClr val="008080"/>
                </a:solidFill>
                <a:effectLst/>
                <a:uLnTx/>
                <a:uFillTx/>
                <a:latin typeface="Arial" panose="020B0604020202020204" pitchFamily="34" charset="0"/>
                <a:ea typeface="+mj-ea"/>
                <a:cs typeface="+mj-cs"/>
              </a:rPr>
              <a:t> and Utility Work</a:t>
            </a:r>
            <a:endParaRPr kumimoji="0" lang="en-US" sz="2000" b="1" u="none" strike="noStrike" kern="0" cap="none" spc="0" normalizeH="0" baseline="0" noProof="0" dirty="0">
              <a:ln>
                <a:noFill/>
              </a:ln>
              <a:solidFill>
                <a:srgbClr val="008080"/>
              </a:solidFill>
              <a:effectLst/>
              <a:uLnTx/>
              <a:uFillTx/>
              <a:latin typeface="Arial" panose="020B0604020202020204" pitchFamily="34" charset="0"/>
              <a:ea typeface="+mj-ea"/>
              <a:cs typeface="+mj-cs"/>
            </a:endParaRPr>
          </a:p>
        </p:txBody>
      </p:sp>
    </p:spTree>
    <p:extLst>
      <p:ext uri="{BB962C8B-B14F-4D97-AF65-F5344CB8AC3E}">
        <p14:creationId xmlns:p14="http://schemas.microsoft.com/office/powerpoint/2010/main" val="8813098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7" name="Rectangle 3"/>
          <p:cNvSpPr>
            <a:spLocks noGrp="1" noChangeArrowheads="1"/>
          </p:cNvSpPr>
          <p:nvPr>
            <p:ph type="body" idx="1"/>
          </p:nvPr>
        </p:nvSpPr>
        <p:spPr>
          <a:xfrm>
            <a:off x="457200" y="1676400"/>
            <a:ext cx="4267200" cy="3733800"/>
          </a:xfrm>
          <a:solidFill>
            <a:schemeClr val="bg1"/>
          </a:solidFill>
        </p:spPr>
        <p:txBody>
          <a:bodyPr/>
          <a:lstStyle/>
          <a:p>
            <a:pPr eaLnBrk="1" hangingPunct="1"/>
            <a:r>
              <a:rPr lang="en-US" dirty="0"/>
              <a:t>Work that occupies a location up to 1 hour</a:t>
            </a:r>
          </a:p>
          <a:p>
            <a:pPr eaLnBrk="1" hangingPunct="1"/>
            <a:r>
              <a:rPr lang="en-US" dirty="0"/>
              <a:t>It often takes longer to set up and remove the TTC zone than to perform the work</a:t>
            </a:r>
          </a:p>
          <a:p>
            <a:pPr eaLnBrk="1" hangingPunct="1"/>
            <a:r>
              <a:rPr lang="en-US" dirty="0"/>
              <a:t>“</a:t>
            </a:r>
            <a:r>
              <a:rPr lang="en-US" b="1" i="1" dirty="0"/>
              <a:t>Simplified control procedures</a:t>
            </a:r>
            <a:r>
              <a:rPr lang="en-US" dirty="0"/>
              <a:t>” may be warranted</a:t>
            </a:r>
          </a:p>
          <a:p>
            <a:pPr marL="685800" indent="-685800" eaLnBrk="1" hangingPunct="1"/>
            <a:endParaRPr lang="en-US" dirty="0"/>
          </a:p>
        </p:txBody>
      </p:sp>
      <p:sp>
        <p:nvSpPr>
          <p:cNvPr id="6" name="Rectangle 2"/>
          <p:cNvSpPr>
            <a:spLocks noGrp="1" noChangeArrowheads="1"/>
          </p:cNvSpPr>
          <p:nvPr>
            <p:ph type="title"/>
          </p:nvPr>
        </p:nvSpPr>
        <p:spPr bwMode="auto">
          <a:xfrm>
            <a:off x="1828799" y="76200"/>
            <a:ext cx="7334865" cy="1295400"/>
          </a:xfrm>
          <a:noFill/>
          <a:ln>
            <a:miter lim="800000"/>
            <a:headEnd/>
            <a:tailEnd/>
          </a:ln>
        </p:spPr>
        <p:txBody>
          <a:bodyPr vert="horz" wrap="square" lIns="91440" tIns="45720" rIns="91440" bIns="45720" numCol="1" anchor="ctr" anchorCtr="0" compatLnSpc="1">
            <a:prstTxWarp prst="textNoShape">
              <a:avLst/>
            </a:prstTxWarp>
          </a:bodyPr>
          <a:lstStyle/>
          <a:p>
            <a:pPr eaLnBrk="1" hangingPunct="1"/>
            <a:r>
              <a:rPr lang="en-US" sz="3200" dirty="0"/>
              <a:t>4. Short Duration</a:t>
            </a:r>
          </a:p>
        </p:txBody>
      </p:sp>
      <p:sp>
        <p:nvSpPr>
          <p:cNvPr id="5" name="TextBox 4"/>
          <p:cNvSpPr txBox="1"/>
          <p:nvPr/>
        </p:nvSpPr>
        <p:spPr>
          <a:xfrm>
            <a:off x="476865" y="411781"/>
            <a:ext cx="1143000" cy="707886"/>
          </a:xfrm>
          <a:prstGeom prst="rect">
            <a:avLst/>
          </a:prstGeom>
          <a:solidFill>
            <a:schemeClr val="bg1"/>
          </a:solidFill>
          <a:ln w="57150">
            <a:solidFill>
              <a:srgbClr val="C00000"/>
            </a:solidFill>
          </a:ln>
        </p:spPr>
        <p:txBody>
          <a:bodyPr wrap="square" rtlCol="0">
            <a:spAutoFit/>
          </a:bodyPr>
          <a:lstStyle/>
          <a:p>
            <a:pPr algn="ctr"/>
            <a:r>
              <a:rPr lang="en-US" sz="4000" b="1" dirty="0">
                <a:latin typeface="Arial" panose="020B0604020202020204" pitchFamily="34" charset="0"/>
              </a:rPr>
              <a:t>116</a:t>
            </a:r>
          </a:p>
        </p:txBody>
      </p:sp>
      <p:pic>
        <p:nvPicPr>
          <p:cNvPr id="2" name="Picture 1" descr="Utility Work Ahead Sign on roadside">
            <a:extLst>
              <a:ext uri="{FF2B5EF4-FFF2-40B4-BE49-F238E27FC236}">
                <a16:creationId xmlns:a16="http://schemas.microsoft.com/office/drawing/2014/main" id="{51A85D2D-1AE0-45F1-9940-CE0CFE52B7E3}"/>
              </a:ext>
            </a:extLst>
          </p:cNvPr>
          <p:cNvPicPr>
            <a:picLocks noChangeAspect="1"/>
          </p:cNvPicPr>
          <p:nvPr/>
        </p:nvPicPr>
        <p:blipFill>
          <a:blip r:embed="rId3"/>
          <a:stretch>
            <a:fillRect/>
          </a:stretch>
        </p:blipFill>
        <p:spPr>
          <a:xfrm>
            <a:off x="5105400" y="1691640"/>
            <a:ext cx="2990850" cy="3990975"/>
          </a:xfrm>
          <a:prstGeom prst="rect">
            <a:avLst/>
          </a:prstGeom>
        </p:spPr>
      </p:pic>
      <p:sp>
        <p:nvSpPr>
          <p:cNvPr id="4" name="Google Shape;74;p1">
            <a:extLst>
              <a:ext uri="{FF2B5EF4-FFF2-40B4-BE49-F238E27FC236}">
                <a16:creationId xmlns:a16="http://schemas.microsoft.com/office/drawing/2014/main" id="{7F63B177-BD63-EFC4-6829-3683A44D5082}"/>
              </a:ext>
            </a:extLst>
          </p:cNvPr>
          <p:cNvSpPr/>
          <p:nvPr/>
        </p:nvSpPr>
        <p:spPr>
          <a:xfrm>
            <a:off x="7162800" y="5682615"/>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095046961"/>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7" name="Rectangle 3"/>
          <p:cNvSpPr>
            <a:spLocks noGrp="1" noChangeArrowheads="1"/>
          </p:cNvSpPr>
          <p:nvPr>
            <p:ph type="body" idx="1"/>
          </p:nvPr>
        </p:nvSpPr>
        <p:spPr>
          <a:xfrm>
            <a:off x="228600" y="1524000"/>
            <a:ext cx="3914207" cy="3733800"/>
          </a:xfrm>
          <a:solidFill>
            <a:schemeClr val="bg1"/>
          </a:solidFill>
        </p:spPr>
        <p:txBody>
          <a:bodyPr/>
          <a:lstStyle/>
          <a:p>
            <a:pPr marL="407988" indent="-407988" eaLnBrk="1" hangingPunct="1">
              <a:buSzTx/>
              <a:buFont typeface="Arial" pitchFamily="34" charset="0"/>
              <a:buChar char="•"/>
            </a:pPr>
            <a:r>
              <a:rPr lang="en-US" dirty="0"/>
              <a:t>Work that moves intermittently or continuously</a:t>
            </a:r>
          </a:p>
          <a:p>
            <a:pPr marL="407988" indent="-407988" eaLnBrk="1" hangingPunct="1">
              <a:buSzTx/>
              <a:buFont typeface="Arial" pitchFamily="34" charset="0"/>
              <a:buChar char="•"/>
            </a:pPr>
            <a:r>
              <a:rPr lang="en-US" dirty="0"/>
              <a:t>Safety should not be compromised by using fewer devices simply because the operation will frequently change its location</a:t>
            </a:r>
          </a:p>
        </p:txBody>
      </p:sp>
      <p:sp>
        <p:nvSpPr>
          <p:cNvPr id="6" name="Rectangle 2"/>
          <p:cNvSpPr>
            <a:spLocks noGrp="1" noChangeArrowheads="1"/>
          </p:cNvSpPr>
          <p:nvPr>
            <p:ph type="title"/>
          </p:nvPr>
        </p:nvSpPr>
        <p:spPr bwMode="auto">
          <a:xfrm>
            <a:off x="1981200" y="0"/>
            <a:ext cx="7162800" cy="1295400"/>
          </a:xfrm>
          <a:noFill/>
          <a:ln>
            <a:miter lim="800000"/>
            <a:headEnd/>
            <a:tailEnd/>
          </a:ln>
        </p:spPr>
        <p:txBody>
          <a:bodyPr vert="horz" wrap="square" lIns="91440" tIns="45720" rIns="91440" bIns="45720" numCol="1" anchor="ctr" anchorCtr="0" compatLnSpc="1">
            <a:prstTxWarp prst="textNoShape">
              <a:avLst/>
            </a:prstTxWarp>
          </a:bodyPr>
          <a:lstStyle/>
          <a:p>
            <a:pPr eaLnBrk="1" hangingPunct="1"/>
            <a:r>
              <a:rPr lang="en-US" sz="3200" dirty="0"/>
              <a:t>5. Mobile</a:t>
            </a:r>
          </a:p>
        </p:txBody>
      </p:sp>
      <p:sp>
        <p:nvSpPr>
          <p:cNvPr id="7" name="TextBox 6"/>
          <p:cNvSpPr txBox="1"/>
          <p:nvPr/>
        </p:nvSpPr>
        <p:spPr>
          <a:xfrm>
            <a:off x="609600" y="347871"/>
            <a:ext cx="1143000" cy="707886"/>
          </a:xfrm>
          <a:prstGeom prst="rect">
            <a:avLst/>
          </a:prstGeom>
          <a:solidFill>
            <a:schemeClr val="bg1"/>
          </a:solidFill>
          <a:ln w="57150">
            <a:solidFill>
              <a:srgbClr val="C00000"/>
            </a:solidFill>
          </a:ln>
        </p:spPr>
        <p:txBody>
          <a:bodyPr wrap="square" rtlCol="0">
            <a:spAutoFit/>
          </a:bodyPr>
          <a:lstStyle/>
          <a:p>
            <a:pPr algn="ctr"/>
            <a:r>
              <a:rPr lang="en-US" sz="4000" b="1" dirty="0">
                <a:latin typeface="Arial" panose="020B0604020202020204" pitchFamily="34" charset="0"/>
              </a:rPr>
              <a:t>116</a:t>
            </a:r>
          </a:p>
        </p:txBody>
      </p:sp>
      <p:pic>
        <p:nvPicPr>
          <p:cNvPr id="2" name="Picture 1" descr="Protective vehicle with attenuator and arrow board flashing right arrow at night">
            <a:extLst>
              <a:ext uri="{FF2B5EF4-FFF2-40B4-BE49-F238E27FC236}">
                <a16:creationId xmlns:a16="http://schemas.microsoft.com/office/drawing/2014/main" id="{21EC7773-2098-476E-B799-3BC51F106611}"/>
              </a:ext>
            </a:extLst>
          </p:cNvPr>
          <p:cNvPicPr>
            <a:picLocks noChangeAspect="1"/>
          </p:cNvPicPr>
          <p:nvPr/>
        </p:nvPicPr>
        <p:blipFill>
          <a:blip r:embed="rId3"/>
          <a:stretch>
            <a:fillRect/>
          </a:stretch>
        </p:blipFill>
        <p:spPr>
          <a:xfrm>
            <a:off x="4343400" y="1752600"/>
            <a:ext cx="4371407" cy="3276600"/>
          </a:xfrm>
          <a:prstGeom prst="rect">
            <a:avLst/>
          </a:prstGeom>
        </p:spPr>
      </p:pic>
      <p:sp>
        <p:nvSpPr>
          <p:cNvPr id="3" name="Google Shape;74;p1">
            <a:extLst>
              <a:ext uri="{FF2B5EF4-FFF2-40B4-BE49-F238E27FC236}">
                <a16:creationId xmlns:a16="http://schemas.microsoft.com/office/drawing/2014/main" id="{108B70DE-EA6F-829D-4BDA-C11AE22B8DAD}"/>
              </a:ext>
            </a:extLst>
          </p:cNvPr>
          <p:cNvSpPr/>
          <p:nvPr/>
        </p:nvSpPr>
        <p:spPr>
          <a:xfrm>
            <a:off x="7696200" y="5060795"/>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330141465"/>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381000" y="152400"/>
            <a:ext cx="8763000" cy="1325563"/>
          </a:xfrm>
        </p:spPr>
        <p:txBody>
          <a:bodyPr/>
          <a:lstStyle/>
          <a:p>
            <a:pPr>
              <a:defRPr/>
            </a:pPr>
            <a:r>
              <a:rPr lang="en-US" sz="3200" dirty="0"/>
              <a:t>Module Objectives</a:t>
            </a:r>
          </a:p>
        </p:txBody>
      </p:sp>
      <p:sp>
        <p:nvSpPr>
          <p:cNvPr id="4099" name="Rectangle 3"/>
          <p:cNvSpPr>
            <a:spLocks noGrp="1" noChangeArrowheads="1"/>
          </p:cNvSpPr>
          <p:nvPr>
            <p:ph type="body" idx="1"/>
          </p:nvPr>
        </p:nvSpPr>
        <p:spPr>
          <a:xfrm>
            <a:off x="381000" y="1676400"/>
            <a:ext cx="8229600" cy="4343400"/>
          </a:xfrm>
        </p:spPr>
        <p:txBody>
          <a:bodyPr/>
          <a:lstStyle/>
          <a:p>
            <a:r>
              <a:rPr lang="en-US" dirty="0"/>
              <a:t>Discuss the project characteristics and factors that need to be considered when:</a:t>
            </a:r>
          </a:p>
          <a:p>
            <a:pPr lvl="1"/>
            <a:r>
              <a:rPr lang="en-US" dirty="0"/>
              <a:t>Assessing the need for positive protection</a:t>
            </a:r>
          </a:p>
          <a:p>
            <a:pPr lvl="1"/>
            <a:r>
              <a:rPr lang="en-US" dirty="0"/>
              <a:t>Selecting positive protection measures and other strategies to minimize worker exposure</a:t>
            </a:r>
          </a:p>
        </p:txBody>
      </p:sp>
    </p:spTree>
    <p:extLst>
      <p:ext uri="{BB962C8B-B14F-4D97-AF65-F5344CB8AC3E}">
        <p14:creationId xmlns:p14="http://schemas.microsoft.com/office/powerpoint/2010/main" val="23964484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03122" y="1828800"/>
            <a:ext cx="6302477" cy="4343400"/>
          </a:xfrm>
        </p:spPr>
        <p:txBody>
          <a:bodyPr/>
          <a:lstStyle/>
          <a:p>
            <a:pPr>
              <a:defRPr/>
            </a:pPr>
            <a:r>
              <a:rPr lang="en-US" kern="1200" dirty="0"/>
              <a:t>Generally 40+ mph or greater is considered a high-speed facility</a:t>
            </a:r>
          </a:p>
          <a:p>
            <a:pPr>
              <a:defRPr/>
            </a:pPr>
            <a:r>
              <a:rPr lang="en-US" kern="1200" dirty="0"/>
              <a:t>For design purposes, consider using the anticipated  operating speed, not the posted speed</a:t>
            </a:r>
            <a:endParaRPr lang="en-US" dirty="0"/>
          </a:p>
        </p:txBody>
      </p:sp>
      <p:sp>
        <p:nvSpPr>
          <p:cNvPr id="3" name="Rectangle 2"/>
          <p:cNvSpPr txBox="1">
            <a:spLocks noChangeArrowheads="1"/>
          </p:cNvSpPr>
          <p:nvPr/>
        </p:nvSpPr>
        <p:spPr bwMode="auto">
          <a:xfrm>
            <a:off x="381000" y="198437"/>
            <a:ext cx="6858000" cy="1401763"/>
          </a:xfrm>
          <a:prstGeom prst="rect">
            <a:avLst/>
          </a:prstGeom>
          <a:noFill/>
          <a:ln>
            <a:miter lim="800000"/>
            <a:headEnd/>
            <a:tailEnd/>
          </a:ln>
        </p:spPr>
        <p:txBody>
          <a:bodyPr anchor="ctr"/>
          <a:lstStyle/>
          <a:p>
            <a:pPr marL="457200" indent="-457200">
              <a:defRPr/>
            </a:pPr>
            <a:r>
              <a:rPr lang="en-US" sz="3200" b="1" kern="0" dirty="0">
                <a:solidFill>
                  <a:srgbClr val="008080"/>
                </a:solidFill>
                <a:latin typeface="Arial" panose="020B0604020202020204" pitchFamily="34" charset="0"/>
              </a:rPr>
              <a:t>2. Anticipated Traffic Speeds Through the Work Zone </a:t>
            </a:r>
          </a:p>
        </p:txBody>
      </p:sp>
    </p:spTree>
    <p:extLst>
      <p:ext uri="{BB962C8B-B14F-4D97-AF65-F5344CB8AC3E}">
        <p14:creationId xmlns:p14="http://schemas.microsoft.com/office/powerpoint/2010/main" val="17209754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a:defRPr/>
            </a:pPr>
            <a:r>
              <a:rPr lang="en-US" sz="3200" dirty="0"/>
              <a:t>High Anticipated Operating Speed</a:t>
            </a:r>
          </a:p>
        </p:txBody>
      </p:sp>
      <p:sp>
        <p:nvSpPr>
          <p:cNvPr id="4099" name="Rectangle 3"/>
          <p:cNvSpPr>
            <a:spLocks noGrp="1" noChangeArrowheads="1"/>
          </p:cNvSpPr>
          <p:nvPr>
            <p:ph type="body" idx="1"/>
          </p:nvPr>
        </p:nvSpPr>
        <p:spPr>
          <a:xfrm>
            <a:off x="381000" y="1549556"/>
            <a:ext cx="3962400" cy="4343400"/>
          </a:xfrm>
        </p:spPr>
        <p:txBody>
          <a:bodyPr/>
          <a:lstStyle/>
          <a:p>
            <a:r>
              <a:rPr lang="en-US" dirty="0"/>
              <a:t>Critical, especially when combined with high traffic volumes</a:t>
            </a:r>
          </a:p>
          <a:p>
            <a:r>
              <a:rPr lang="en-US" dirty="0"/>
              <a:t>The higher the speed, the more severe the crashes will be, and the more unforgiving to exposed workers</a:t>
            </a:r>
          </a:p>
        </p:txBody>
      </p:sp>
      <p:pic>
        <p:nvPicPr>
          <p:cNvPr id="34818" name="Picture 2" descr="Quadruple lane shift sign behind portable concrete barrier separating traffic from the work space"/>
          <p:cNvPicPr>
            <a:picLocks noChangeAspect="1" noChangeArrowheads="1"/>
          </p:cNvPicPr>
          <p:nvPr/>
        </p:nvPicPr>
        <p:blipFill>
          <a:blip r:embed="rId3" cstate="print"/>
          <a:srcRect t="17778" r="28333"/>
          <a:stretch>
            <a:fillRect/>
          </a:stretch>
        </p:blipFill>
        <p:spPr bwMode="auto">
          <a:xfrm>
            <a:off x="4562913" y="1582498"/>
            <a:ext cx="4270598" cy="3674700"/>
          </a:xfrm>
          <a:prstGeom prst="rect">
            <a:avLst/>
          </a:prstGeom>
          <a:noFill/>
        </p:spPr>
      </p:pic>
      <p:sp>
        <p:nvSpPr>
          <p:cNvPr id="5" name="Rectangle 3"/>
          <p:cNvSpPr>
            <a:spLocks noChangeArrowheads="1"/>
          </p:cNvSpPr>
          <p:nvPr/>
        </p:nvSpPr>
        <p:spPr bwMode="auto">
          <a:xfrm>
            <a:off x="1852125" y="5481191"/>
            <a:ext cx="4846087" cy="1077218"/>
          </a:xfrm>
          <a:prstGeom prst="rect">
            <a:avLst/>
          </a:prstGeom>
          <a:solidFill>
            <a:schemeClr val="bg1"/>
          </a:solidFill>
          <a:ln w="57150">
            <a:solidFill>
              <a:srgbClr val="C00000"/>
            </a:solidFill>
            <a:miter lim="800000"/>
            <a:headEnd/>
            <a:tailEnd/>
          </a:ln>
        </p:spPr>
        <p:txBody>
          <a:bodyPr wrap="square">
            <a:spAutoFit/>
          </a:bodyPr>
          <a:lstStyle/>
          <a:p>
            <a:pPr algn="ctr"/>
            <a:r>
              <a:rPr lang="en-US" sz="3200" b="1" dirty="0">
                <a:latin typeface="Arial" panose="020B0604020202020204" pitchFamily="34" charset="0"/>
              </a:rPr>
              <a:t>Work zone speed management is critical!</a:t>
            </a:r>
          </a:p>
        </p:txBody>
      </p:sp>
      <p:sp>
        <p:nvSpPr>
          <p:cNvPr id="4" name="Google Shape;74;p1">
            <a:extLst>
              <a:ext uri="{FF2B5EF4-FFF2-40B4-BE49-F238E27FC236}">
                <a16:creationId xmlns:a16="http://schemas.microsoft.com/office/drawing/2014/main" id="{79665C7C-260A-293D-6325-31882F83E0BF}"/>
              </a:ext>
            </a:extLst>
          </p:cNvPr>
          <p:cNvSpPr/>
          <p:nvPr/>
        </p:nvSpPr>
        <p:spPr>
          <a:xfrm>
            <a:off x="7848600" y="5257800"/>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pic>
        <p:nvPicPr>
          <p:cNvPr id="7" name="Picture 2" descr="C:\Users\JMM Toshiba\Desktop\Barriers VA\DSCF1777.JPG">
            <a:extLst>
              <a:ext uri="{FF2B5EF4-FFF2-40B4-BE49-F238E27FC236}">
                <a16:creationId xmlns:a16="http://schemas.microsoft.com/office/drawing/2014/main" id="{F43CE160-6682-2552-176D-B6EEEFB44401}"/>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artisticBlur/>
                    </a14:imgEffect>
                  </a14:imgLayer>
                </a14:imgProps>
              </a:ext>
            </a:extLst>
          </a:blip>
          <a:srcRect l="12788" t="58698" r="84531" b="37892"/>
          <a:stretch/>
        </p:blipFill>
        <p:spPr bwMode="auto">
          <a:xfrm>
            <a:off x="5334000" y="3429000"/>
            <a:ext cx="159788" cy="152400"/>
          </a:xfrm>
          <a:prstGeom prst="rect">
            <a:avLst/>
          </a:prstGeom>
          <a:noFill/>
        </p:spPr>
      </p:pic>
    </p:spTree>
    <p:extLst>
      <p:ext uri="{BB962C8B-B14F-4D97-AF65-F5344CB8AC3E}">
        <p14:creationId xmlns:p14="http://schemas.microsoft.com/office/powerpoint/2010/main" val="212914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Work Area with Speed Limit 45 sign on small 3 rail barricade"/>
          <p:cNvPicPr>
            <a:picLocks noChangeAspect="1" noChangeArrowheads="1"/>
          </p:cNvPicPr>
          <p:nvPr/>
        </p:nvPicPr>
        <p:blipFill>
          <a:blip r:embed="rId2" cstate="print"/>
          <a:srcRect l="32001" t="27733" r="37601"/>
          <a:stretch>
            <a:fillRect/>
          </a:stretch>
        </p:blipFill>
        <p:spPr bwMode="auto">
          <a:xfrm>
            <a:off x="5820747" y="1752600"/>
            <a:ext cx="2377140" cy="4238923"/>
          </a:xfrm>
          <a:prstGeom prst="rect">
            <a:avLst/>
          </a:prstGeom>
          <a:noFill/>
          <a:ln w="9525">
            <a:noFill/>
            <a:miter lim="800000"/>
            <a:headEnd/>
            <a:tailEnd/>
          </a:ln>
        </p:spPr>
      </p:pic>
      <p:sp>
        <p:nvSpPr>
          <p:cNvPr id="2" name="Title 1"/>
          <p:cNvSpPr>
            <a:spLocks noGrp="1"/>
          </p:cNvSpPr>
          <p:nvPr>
            <p:ph type="title"/>
          </p:nvPr>
        </p:nvSpPr>
        <p:spPr>
          <a:xfrm>
            <a:off x="1905000" y="198437"/>
            <a:ext cx="7010400" cy="1325563"/>
          </a:xfrm>
        </p:spPr>
        <p:txBody>
          <a:bodyPr/>
          <a:lstStyle/>
          <a:p>
            <a:r>
              <a:rPr lang="en-US" sz="3200" dirty="0"/>
              <a:t>Lower the Posted Speed</a:t>
            </a:r>
            <a:br>
              <a:rPr lang="en-US" sz="3200" dirty="0"/>
            </a:br>
            <a:r>
              <a:rPr lang="en-US" sz="3200" dirty="0"/>
              <a:t>Only if There is a Good Reason!</a:t>
            </a:r>
          </a:p>
        </p:txBody>
      </p:sp>
      <p:sp>
        <p:nvSpPr>
          <p:cNvPr id="3" name="Content Placeholder 2"/>
          <p:cNvSpPr>
            <a:spLocks noGrp="1"/>
          </p:cNvSpPr>
          <p:nvPr>
            <p:ph idx="1"/>
          </p:nvPr>
        </p:nvSpPr>
        <p:spPr>
          <a:xfrm>
            <a:off x="381000" y="1600200"/>
            <a:ext cx="5410200" cy="4572000"/>
          </a:xfrm>
        </p:spPr>
        <p:txBody>
          <a:bodyPr/>
          <a:lstStyle/>
          <a:p>
            <a:r>
              <a:rPr lang="en-US" dirty="0"/>
              <a:t>Road user movement should be inhibited as little as practical, based on the following considerations:</a:t>
            </a:r>
          </a:p>
          <a:p>
            <a:pPr marL="576263" lvl="1" indent="-355600">
              <a:buFont typeface="+mj-lt"/>
              <a:buAutoNum type="alphaUcPeriod"/>
            </a:pPr>
            <a:r>
              <a:rPr lang="en-US" dirty="0"/>
              <a:t>TTC at work and incident sites should be designed on the assumption that </a:t>
            </a:r>
            <a:r>
              <a:rPr lang="en-US" b="1" dirty="0"/>
              <a:t>drivers will only reduce their speeds if they clearly perceive a need to do so</a:t>
            </a:r>
          </a:p>
        </p:txBody>
      </p:sp>
      <p:sp>
        <p:nvSpPr>
          <p:cNvPr id="4" name="TextBox 3"/>
          <p:cNvSpPr txBox="1"/>
          <p:nvPr/>
        </p:nvSpPr>
        <p:spPr>
          <a:xfrm>
            <a:off x="533400" y="480606"/>
            <a:ext cx="1143000" cy="707886"/>
          </a:xfrm>
          <a:prstGeom prst="rect">
            <a:avLst/>
          </a:prstGeom>
          <a:solidFill>
            <a:schemeClr val="bg1"/>
          </a:solidFill>
          <a:ln w="57150">
            <a:solidFill>
              <a:srgbClr val="C00000"/>
            </a:solidFill>
          </a:ln>
        </p:spPr>
        <p:txBody>
          <a:bodyPr wrap="square" rtlCol="0">
            <a:spAutoFit/>
          </a:bodyPr>
          <a:lstStyle/>
          <a:p>
            <a:pPr algn="ctr"/>
            <a:r>
              <a:rPr lang="en-US" sz="4000" b="1" dirty="0">
                <a:latin typeface="Arial" panose="020B0604020202020204" pitchFamily="34" charset="0"/>
              </a:rPr>
              <a:t>45</a:t>
            </a:r>
          </a:p>
        </p:txBody>
      </p:sp>
      <p:sp>
        <p:nvSpPr>
          <p:cNvPr id="8" name="Google Shape;74;p1">
            <a:extLst>
              <a:ext uri="{FF2B5EF4-FFF2-40B4-BE49-F238E27FC236}">
                <a16:creationId xmlns:a16="http://schemas.microsoft.com/office/drawing/2014/main" id="{0DDE37D3-9DF1-418E-13EB-16333629CA00}"/>
              </a:ext>
            </a:extLst>
          </p:cNvPr>
          <p:cNvSpPr/>
          <p:nvPr/>
        </p:nvSpPr>
        <p:spPr>
          <a:xfrm>
            <a:off x="7315200" y="5926019"/>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022767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a:xfrm>
            <a:off x="381000" y="152400"/>
            <a:ext cx="8610600" cy="1066800"/>
          </a:xfrm>
        </p:spPr>
        <p:txBody>
          <a:bodyPr/>
          <a:lstStyle/>
          <a:p>
            <a:r>
              <a:rPr lang="en-US" sz="3200" dirty="0"/>
              <a:t>Probability of Pedestrian Dying as a Function of the Speed of Impacting Vehicle</a:t>
            </a:r>
          </a:p>
        </p:txBody>
      </p:sp>
      <p:pic>
        <p:nvPicPr>
          <p:cNvPr id="2" name="Picture 1" descr="Impact speed on x-axis and probability of dying on y-axis with curve upward and to the right showing near 100% when speeds are 45 mph and 50% at 25 mph">
            <a:extLst>
              <a:ext uri="{FF2B5EF4-FFF2-40B4-BE49-F238E27FC236}">
                <a16:creationId xmlns:a16="http://schemas.microsoft.com/office/drawing/2014/main" id="{427EBEAF-D4BC-416D-9330-E1B140FECB4D}"/>
              </a:ext>
              <a:ext uri="{C183D7F6-B498-43B3-948B-1728B52AA6E4}">
                <adec:decorative xmlns:adec="http://schemas.microsoft.com/office/drawing/2017/decorative" val="0"/>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295400" y="1600200"/>
            <a:ext cx="6096000" cy="3935661"/>
          </a:xfrm>
          <a:prstGeom prst="rect">
            <a:avLst/>
          </a:prstGeom>
        </p:spPr>
      </p:pic>
      <p:sp>
        <p:nvSpPr>
          <p:cNvPr id="5" name="TextBox 4">
            <a:extLst>
              <a:ext uri="{FF2B5EF4-FFF2-40B4-BE49-F238E27FC236}">
                <a16:creationId xmlns:a16="http://schemas.microsoft.com/office/drawing/2014/main" id="{FB1BF0BC-5E9F-6BC0-2341-64676900143A}"/>
              </a:ext>
            </a:extLst>
          </p:cNvPr>
          <p:cNvSpPr txBox="1"/>
          <p:nvPr/>
        </p:nvSpPr>
        <p:spPr>
          <a:xfrm>
            <a:off x="3256156" y="5515417"/>
            <a:ext cx="4572000" cy="215444"/>
          </a:xfrm>
          <a:prstGeom prst="rect">
            <a:avLst/>
          </a:prstGeom>
          <a:noFill/>
        </p:spPr>
        <p:txBody>
          <a:bodyPr wrap="square">
            <a:spAutoFit/>
          </a:bodyPr>
          <a:lstStyle/>
          <a:p>
            <a:r>
              <a:rPr lang="en-US" sz="800" dirty="0"/>
              <a:t>https://one.nhtsa.gov/people/injury/research/pub/hs809012.html</a:t>
            </a:r>
          </a:p>
        </p:txBody>
      </p:sp>
    </p:spTree>
    <p:extLst>
      <p:ext uri="{BB962C8B-B14F-4D97-AF65-F5344CB8AC3E}">
        <p14:creationId xmlns:p14="http://schemas.microsoft.com/office/powerpoint/2010/main" val="683729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motor vehicle speed versus pedestrian chance of death by motor vehicle bar chart with 5% at 20 mph, 45% at 30 mph, and 85% at 40 mph">
            <a:extLst>
              <a:ext uri="{C183D7F6-B498-43B3-948B-1728B52AA6E4}">
                <adec:decorative xmlns:adec="http://schemas.microsoft.com/office/drawing/2017/decorative" val="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57200"/>
            <a:ext cx="9059334" cy="53340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524000" y="6096000"/>
            <a:ext cx="2467599" cy="369332"/>
          </a:xfrm>
          <a:prstGeom prst="rect">
            <a:avLst/>
          </a:prstGeom>
          <a:noFill/>
        </p:spPr>
        <p:txBody>
          <a:bodyPr wrap="none" rtlCol="0">
            <a:spAutoFit/>
          </a:bodyPr>
          <a:lstStyle/>
          <a:p>
            <a:r>
              <a:rPr lang="en-US" b="1" dirty="0"/>
              <a:t>Source: WalkingInfo.org</a:t>
            </a:r>
          </a:p>
        </p:txBody>
      </p:sp>
    </p:spTree>
    <p:extLst>
      <p:ext uri="{BB962C8B-B14F-4D97-AF65-F5344CB8AC3E}">
        <p14:creationId xmlns:p14="http://schemas.microsoft.com/office/powerpoint/2010/main" val="9628870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600200"/>
            <a:ext cx="5410200" cy="4267200"/>
          </a:xfrm>
        </p:spPr>
        <p:txBody>
          <a:bodyPr/>
          <a:lstStyle/>
          <a:p>
            <a:pPr>
              <a:defRPr/>
            </a:pPr>
            <a:r>
              <a:rPr lang="en-US" kern="1200" dirty="0"/>
              <a:t>In general, volumes greater than a few hundred vehicles per lane per hour are considered high volumes</a:t>
            </a:r>
          </a:p>
          <a:p>
            <a:pPr>
              <a:defRPr/>
            </a:pPr>
            <a:r>
              <a:rPr lang="en-US" kern="1200" dirty="0"/>
              <a:t>High volume = lower speeds but more conflicts</a:t>
            </a:r>
          </a:p>
          <a:p>
            <a:pPr>
              <a:defRPr/>
            </a:pPr>
            <a:r>
              <a:rPr lang="en-US" kern="1200" dirty="0"/>
              <a:t>High volume with high speeds is possible!</a:t>
            </a:r>
            <a:endParaRPr lang="en-US" dirty="0"/>
          </a:p>
        </p:txBody>
      </p:sp>
      <p:sp>
        <p:nvSpPr>
          <p:cNvPr id="3" name="Rectangle 2"/>
          <p:cNvSpPr txBox="1">
            <a:spLocks noChangeArrowheads="1"/>
          </p:cNvSpPr>
          <p:nvPr/>
        </p:nvSpPr>
        <p:spPr bwMode="auto">
          <a:xfrm>
            <a:off x="457200" y="1"/>
            <a:ext cx="8686800" cy="1295400"/>
          </a:xfrm>
          <a:prstGeom prst="rect">
            <a:avLst/>
          </a:prstGeom>
          <a:noFill/>
          <a:ln>
            <a:miter lim="800000"/>
            <a:headEnd/>
            <a:tailEnd/>
          </a:ln>
        </p:spPr>
        <p:txBody>
          <a:bodyPr anchor="ctr"/>
          <a:lstStyle/>
          <a:p>
            <a:pPr>
              <a:defRPr/>
            </a:pPr>
            <a:r>
              <a:rPr lang="en-US" sz="3200" b="1" kern="0" dirty="0">
                <a:solidFill>
                  <a:srgbClr val="008080"/>
                </a:solidFill>
                <a:latin typeface="Arial" panose="020B0604020202020204" pitchFamily="34" charset="0"/>
              </a:rPr>
              <a:t>3. Anticipated Traffic Volume </a:t>
            </a:r>
          </a:p>
        </p:txBody>
      </p:sp>
      <p:pic>
        <p:nvPicPr>
          <p:cNvPr id="15362" name="Picture 2" descr="Triple lane shift sign with heavy traffic in the background"/>
          <p:cNvPicPr>
            <a:picLocks noChangeAspect="1" noChangeArrowheads="1"/>
          </p:cNvPicPr>
          <p:nvPr/>
        </p:nvPicPr>
        <p:blipFill>
          <a:blip r:embed="rId3" cstate="print"/>
          <a:srcRect/>
          <a:stretch>
            <a:fillRect/>
          </a:stretch>
        </p:blipFill>
        <p:spPr bwMode="auto">
          <a:xfrm>
            <a:off x="5924550" y="1137831"/>
            <a:ext cx="2762250" cy="4582337"/>
          </a:xfrm>
          <a:prstGeom prst="rect">
            <a:avLst/>
          </a:prstGeom>
          <a:noFill/>
          <a:ln w="9525">
            <a:noFill/>
            <a:miter lim="800000"/>
            <a:headEnd/>
            <a:tailEnd/>
          </a:ln>
        </p:spPr>
      </p:pic>
      <p:sp>
        <p:nvSpPr>
          <p:cNvPr id="4" name="Google Shape;74;p1">
            <a:extLst>
              <a:ext uri="{FF2B5EF4-FFF2-40B4-BE49-F238E27FC236}">
                <a16:creationId xmlns:a16="http://schemas.microsoft.com/office/drawing/2014/main" id="{8DF1C319-B26C-34B8-8075-ED8C731C53CA}"/>
              </a:ext>
            </a:extLst>
          </p:cNvPr>
          <p:cNvSpPr/>
          <p:nvPr/>
        </p:nvSpPr>
        <p:spPr>
          <a:xfrm>
            <a:off x="7696200" y="5715000"/>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8804581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Content Placeholder 1"/>
          <p:cNvSpPr>
            <a:spLocks noGrp="1"/>
          </p:cNvSpPr>
          <p:nvPr>
            <p:ph idx="1"/>
          </p:nvPr>
        </p:nvSpPr>
        <p:spPr>
          <a:xfrm>
            <a:off x="457200" y="1219201"/>
            <a:ext cx="8534400" cy="4572000"/>
          </a:xfrm>
        </p:spPr>
        <p:txBody>
          <a:bodyPr/>
          <a:lstStyle/>
          <a:p>
            <a:r>
              <a:rPr lang="en-US" dirty="0"/>
              <a:t>Projects with a high percentage of truck and heavy vehicle traffic may benefit from positive protection</a:t>
            </a:r>
          </a:p>
          <a:p>
            <a:r>
              <a:rPr lang="en-US" dirty="0"/>
              <a:t>Crash testing criteria may not consider large vehicles</a:t>
            </a:r>
          </a:p>
        </p:txBody>
      </p:sp>
      <p:sp>
        <p:nvSpPr>
          <p:cNvPr id="3" name="Rectangle 2"/>
          <p:cNvSpPr txBox="1">
            <a:spLocks noChangeArrowheads="1"/>
          </p:cNvSpPr>
          <p:nvPr/>
        </p:nvSpPr>
        <p:spPr bwMode="auto">
          <a:xfrm>
            <a:off x="533400" y="1"/>
            <a:ext cx="8610600" cy="1219200"/>
          </a:xfrm>
          <a:prstGeom prst="rect">
            <a:avLst/>
          </a:prstGeom>
          <a:noFill/>
          <a:ln>
            <a:miter lim="800000"/>
            <a:headEnd/>
            <a:tailEnd/>
          </a:ln>
        </p:spPr>
        <p:txBody>
          <a:bodyPr anchor="ctr"/>
          <a:lstStyle/>
          <a:p>
            <a:pPr>
              <a:defRPr/>
            </a:pPr>
            <a:r>
              <a:rPr lang="en-US" sz="3200" b="1" kern="0" dirty="0">
                <a:solidFill>
                  <a:srgbClr val="008080"/>
                </a:solidFill>
                <a:latin typeface="Arial" panose="020B0604020202020204" pitchFamily="34" charset="0"/>
              </a:rPr>
              <a:t>4. Vehicle Mix </a:t>
            </a:r>
          </a:p>
        </p:txBody>
      </p:sp>
    </p:spTree>
    <p:extLst>
      <p:ext uri="{BB962C8B-B14F-4D97-AF65-F5344CB8AC3E}">
        <p14:creationId xmlns:p14="http://schemas.microsoft.com/office/powerpoint/2010/main" val="15752418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600200"/>
            <a:ext cx="4800600" cy="4267200"/>
          </a:xfrm>
        </p:spPr>
        <p:txBody>
          <a:bodyPr/>
          <a:lstStyle/>
          <a:p>
            <a:pPr>
              <a:defRPr/>
            </a:pPr>
            <a:r>
              <a:rPr lang="en-US" kern="1200" dirty="0"/>
              <a:t>The closer traffic is to the workers, the greater the benefit of positive protection</a:t>
            </a:r>
          </a:p>
          <a:p>
            <a:pPr>
              <a:defRPr/>
            </a:pPr>
            <a:r>
              <a:rPr lang="en-US" kern="1200" dirty="0"/>
              <a:t>Examples:</a:t>
            </a:r>
          </a:p>
          <a:p>
            <a:pPr lvl="1">
              <a:defRPr/>
            </a:pPr>
            <a:r>
              <a:rPr lang="en-US" kern="1200" dirty="0"/>
              <a:t>Shoulder maintenance</a:t>
            </a:r>
          </a:p>
          <a:p>
            <a:pPr lvl="1">
              <a:defRPr/>
            </a:pPr>
            <a:r>
              <a:rPr lang="en-US" kern="1200" dirty="0"/>
              <a:t>Bridge slab replacement</a:t>
            </a:r>
          </a:p>
          <a:p>
            <a:pPr lvl="1">
              <a:defRPr/>
            </a:pPr>
            <a:r>
              <a:rPr lang="en-US" kern="1200" dirty="0"/>
              <a:t>Widening projects </a:t>
            </a:r>
            <a:endParaRPr lang="en-US" dirty="0"/>
          </a:p>
        </p:txBody>
      </p:sp>
      <p:sp>
        <p:nvSpPr>
          <p:cNvPr id="3" name="Rectangle 2"/>
          <p:cNvSpPr txBox="1">
            <a:spLocks noChangeArrowheads="1"/>
          </p:cNvSpPr>
          <p:nvPr/>
        </p:nvSpPr>
        <p:spPr bwMode="auto">
          <a:xfrm>
            <a:off x="381000" y="122237"/>
            <a:ext cx="8763000" cy="1401763"/>
          </a:xfrm>
          <a:prstGeom prst="rect">
            <a:avLst/>
          </a:prstGeom>
          <a:noFill/>
          <a:ln>
            <a:miter lim="800000"/>
            <a:headEnd/>
            <a:tailEnd/>
          </a:ln>
        </p:spPr>
        <p:txBody>
          <a:bodyPr anchor="ctr"/>
          <a:lstStyle/>
          <a:p>
            <a:pPr marL="457200" indent="-457200">
              <a:defRPr/>
            </a:pPr>
            <a:r>
              <a:rPr lang="en-US" sz="3200" b="1" kern="0" dirty="0">
                <a:solidFill>
                  <a:srgbClr val="008080"/>
                </a:solidFill>
                <a:latin typeface="Arial" panose="020B0604020202020204" pitchFamily="34" charset="0"/>
              </a:rPr>
              <a:t>5. Type of Work (as Related to Worker Exposure and Crash Risks) </a:t>
            </a:r>
          </a:p>
        </p:txBody>
      </p:sp>
      <p:pic>
        <p:nvPicPr>
          <p:cNvPr id="17410" name="Picture 2" descr="Portable concrete barrier with orange panels on top separating the work space with traffic on the right side"/>
          <p:cNvPicPr>
            <a:picLocks noChangeAspect="1" noChangeArrowheads="1"/>
          </p:cNvPicPr>
          <p:nvPr/>
        </p:nvPicPr>
        <p:blipFill>
          <a:blip r:embed="rId3" cstate="print"/>
          <a:srcRect l="65833" t="38889" r="11667" b="15556"/>
          <a:stretch>
            <a:fillRect/>
          </a:stretch>
        </p:blipFill>
        <p:spPr bwMode="auto">
          <a:xfrm>
            <a:off x="5638800" y="1708855"/>
            <a:ext cx="2667000" cy="4049889"/>
          </a:xfrm>
          <a:prstGeom prst="rect">
            <a:avLst/>
          </a:prstGeom>
          <a:noFill/>
        </p:spPr>
      </p:pic>
      <p:sp>
        <p:nvSpPr>
          <p:cNvPr id="5" name="Google Shape;74;p1">
            <a:extLst>
              <a:ext uri="{FF2B5EF4-FFF2-40B4-BE49-F238E27FC236}">
                <a16:creationId xmlns:a16="http://schemas.microsoft.com/office/drawing/2014/main" id="{D9A22273-0ACB-6021-599D-A163A87A0255}"/>
              </a:ext>
            </a:extLst>
          </p:cNvPr>
          <p:cNvSpPr/>
          <p:nvPr/>
        </p:nvSpPr>
        <p:spPr>
          <a:xfrm>
            <a:off x="7391400" y="5758744"/>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8853614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Content Placeholder 1"/>
          <p:cNvSpPr>
            <a:spLocks noGrp="1"/>
          </p:cNvSpPr>
          <p:nvPr>
            <p:ph idx="1"/>
          </p:nvPr>
        </p:nvSpPr>
        <p:spPr>
          <a:xfrm>
            <a:off x="304800" y="1752600"/>
            <a:ext cx="4419600" cy="4343400"/>
          </a:xfrm>
        </p:spPr>
        <p:txBody>
          <a:bodyPr/>
          <a:lstStyle/>
          <a:p>
            <a:r>
              <a:rPr lang="en-US" dirty="0"/>
              <a:t>Consider Positive Protection when buffer spaces (longitudinal and lateral) are not provided</a:t>
            </a:r>
          </a:p>
          <a:p>
            <a:pPr lvl="1"/>
            <a:r>
              <a:rPr lang="en-US" dirty="0"/>
              <a:t>Especially important for bridge projects or confined areas such as tunnels</a:t>
            </a:r>
          </a:p>
        </p:txBody>
      </p:sp>
      <p:sp>
        <p:nvSpPr>
          <p:cNvPr id="3" name="Rectangle 2"/>
          <p:cNvSpPr txBox="1">
            <a:spLocks noChangeArrowheads="1"/>
          </p:cNvSpPr>
          <p:nvPr/>
        </p:nvSpPr>
        <p:spPr bwMode="auto">
          <a:xfrm>
            <a:off x="304800" y="304801"/>
            <a:ext cx="8839200" cy="914400"/>
          </a:xfrm>
          <a:prstGeom prst="rect">
            <a:avLst/>
          </a:prstGeom>
          <a:noFill/>
          <a:ln>
            <a:miter lim="800000"/>
            <a:headEnd/>
            <a:tailEnd/>
          </a:ln>
        </p:spPr>
        <p:txBody>
          <a:bodyPr anchor="ctr"/>
          <a:lstStyle/>
          <a:p>
            <a:pPr marL="457200" indent="-457200">
              <a:defRPr/>
            </a:pPr>
            <a:r>
              <a:rPr lang="en-US" sz="3200" b="1" kern="0" dirty="0">
                <a:solidFill>
                  <a:srgbClr val="008080"/>
                </a:solidFill>
                <a:latin typeface="Arial" panose="020B0604020202020204" pitchFamily="34" charset="0"/>
              </a:rPr>
              <a:t>6. Distance Between Traffic and Workers, and Extent of Exposure </a:t>
            </a:r>
          </a:p>
        </p:txBody>
      </p:sp>
      <p:pic>
        <p:nvPicPr>
          <p:cNvPr id="1026" name="Picture 2" descr="Person working in a trench "/>
          <p:cNvPicPr>
            <a:picLocks noChangeAspect="1" noChangeArrowheads="1"/>
          </p:cNvPicPr>
          <p:nvPr/>
        </p:nvPicPr>
        <p:blipFill>
          <a:blip r:embed="rId3" cstate="print"/>
          <a:srcRect l="26667" t="3334" r="35833" b="20000"/>
          <a:stretch>
            <a:fillRect/>
          </a:stretch>
        </p:blipFill>
        <p:spPr bwMode="auto">
          <a:xfrm>
            <a:off x="5486400" y="1371600"/>
            <a:ext cx="2882348" cy="4419600"/>
          </a:xfrm>
          <a:prstGeom prst="rect">
            <a:avLst/>
          </a:prstGeom>
          <a:noFill/>
        </p:spPr>
      </p:pic>
      <p:sp>
        <p:nvSpPr>
          <p:cNvPr id="4" name="Google Shape;74;p1">
            <a:extLst>
              <a:ext uri="{FF2B5EF4-FFF2-40B4-BE49-F238E27FC236}">
                <a16:creationId xmlns:a16="http://schemas.microsoft.com/office/drawing/2014/main" id="{6F70B0E9-4C7B-A197-BEED-D591B76B39BE}"/>
              </a:ext>
            </a:extLst>
          </p:cNvPr>
          <p:cNvSpPr/>
          <p:nvPr/>
        </p:nvSpPr>
        <p:spPr>
          <a:xfrm>
            <a:off x="7391400" y="5773619"/>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4471591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Shoulder closure using cones with workers off the roadside cutting trees"/>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2" name="Google Shape;74;p1">
            <a:extLst>
              <a:ext uri="{FF2B5EF4-FFF2-40B4-BE49-F238E27FC236}">
                <a16:creationId xmlns:a16="http://schemas.microsoft.com/office/drawing/2014/main" id="{F422C0F0-A1A5-333F-5CB9-539FAFB14B4D}"/>
              </a:ext>
            </a:extLst>
          </p:cNvPr>
          <p:cNvSpPr/>
          <p:nvPr/>
        </p:nvSpPr>
        <p:spPr>
          <a:xfrm>
            <a:off x="7906215" y="6352327"/>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chemeClr val="bg1"/>
                </a:solidFill>
                <a:latin typeface="Arial" panose="020B0604020202020204" pitchFamily="34" charset="0"/>
                <a:ea typeface="Open Sans"/>
                <a:cs typeface="Arial" panose="020B0604020202020204" pitchFamily="34" charset="0"/>
                <a:sym typeface="Open Sans"/>
              </a:rPr>
              <a:t>Image: ATSSA</a:t>
            </a:r>
            <a:endParaRPr sz="1000" dirty="0">
              <a:solidFill>
                <a:schemeClr val="bg1"/>
              </a:solidFill>
              <a:latin typeface="Arial" panose="020B0604020202020204" pitchFamily="34" charset="0"/>
              <a:ea typeface="Verdana"/>
              <a:cs typeface="Arial" panose="020B0604020202020204" pitchFamily="34" charset="0"/>
              <a:sym typeface="Verdana"/>
            </a:endParaRPr>
          </a:p>
        </p:txBody>
      </p:sp>
      <p:pic>
        <p:nvPicPr>
          <p:cNvPr id="3" name="Picture 2" descr="C:\Users\JMM Toshiba\Desktop\DCVA TTC\DSCF2992.JPG">
            <a:extLst>
              <a:ext uri="{FF2B5EF4-FFF2-40B4-BE49-F238E27FC236}">
                <a16:creationId xmlns:a16="http://schemas.microsoft.com/office/drawing/2014/main" id="{8885174E-4AD8-F032-8987-6CCAB0DFB541}"/>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artisticBlur/>
                    </a14:imgEffect>
                  </a14:imgLayer>
                </a14:imgProps>
              </a:ext>
            </a:extLst>
          </a:blip>
          <a:srcRect l="40000" t="55556" r="58333" b="42222"/>
          <a:stretch/>
        </p:blipFill>
        <p:spPr bwMode="auto">
          <a:xfrm>
            <a:off x="3657600" y="3810000"/>
            <a:ext cx="152400" cy="152400"/>
          </a:xfrm>
          <a:prstGeom prst="rect">
            <a:avLst/>
          </a:prstGeom>
          <a:noFill/>
        </p:spPr>
      </p:pic>
    </p:spTree>
    <p:extLst>
      <p:ext uri="{BB962C8B-B14F-4D97-AF65-F5344CB8AC3E}">
        <p14:creationId xmlns:p14="http://schemas.microsoft.com/office/powerpoint/2010/main" val="2565668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p:cNvSpPr>
            <a:spLocks noGrp="1"/>
          </p:cNvSpPr>
          <p:nvPr>
            <p:ph idx="1"/>
          </p:nvPr>
        </p:nvSpPr>
        <p:spPr>
          <a:xfrm>
            <a:off x="392061" y="1295400"/>
            <a:ext cx="4419600" cy="4419600"/>
          </a:xfrm>
        </p:spPr>
        <p:txBody>
          <a:bodyPr/>
          <a:lstStyle/>
          <a:p>
            <a:pPr>
              <a:buFontTx/>
              <a:buNone/>
            </a:pPr>
            <a:endParaRPr lang="en-US" dirty="0"/>
          </a:p>
          <a:p>
            <a:r>
              <a:rPr lang="en-US" dirty="0"/>
              <a:t>Where such devices offer the </a:t>
            </a:r>
            <a:r>
              <a:rPr lang="en-US" b="1" dirty="0"/>
              <a:t>highest benefits to worker safety</a:t>
            </a:r>
            <a:r>
              <a:rPr lang="en-US" dirty="0"/>
              <a:t>, such as situations </a:t>
            </a:r>
            <a:r>
              <a:rPr lang="en-US" b="1" i="1" dirty="0"/>
              <a:t>where workers may be at increased risk</a:t>
            </a:r>
            <a:r>
              <a:rPr lang="en-US" dirty="0"/>
              <a:t> of serious injury from exposure to traffic</a:t>
            </a:r>
          </a:p>
        </p:txBody>
      </p:sp>
      <p:sp>
        <p:nvSpPr>
          <p:cNvPr id="3" name="Rectangle 2"/>
          <p:cNvSpPr txBox="1">
            <a:spLocks noChangeArrowheads="1"/>
          </p:cNvSpPr>
          <p:nvPr/>
        </p:nvSpPr>
        <p:spPr bwMode="auto">
          <a:xfrm>
            <a:off x="496529" y="191729"/>
            <a:ext cx="7910871" cy="1219201"/>
          </a:xfrm>
          <a:prstGeom prst="rect">
            <a:avLst/>
          </a:prstGeom>
          <a:noFill/>
          <a:ln>
            <a:miter lim="800000"/>
            <a:headEnd/>
            <a:tailEnd/>
          </a:ln>
        </p:spPr>
        <p:txBody>
          <a:bodyPr anchor="ctr"/>
          <a:lstStyle/>
          <a:p>
            <a:pPr>
              <a:defRPr/>
            </a:pPr>
            <a:r>
              <a:rPr lang="en-US" sz="3200" b="1" kern="0" dirty="0">
                <a:solidFill>
                  <a:srgbClr val="008080"/>
                </a:solidFill>
                <a:latin typeface="Arial" panose="020B0604020202020204" pitchFamily="34" charset="0"/>
              </a:rPr>
              <a:t>Remember: Positive Protection Devices are Used…</a:t>
            </a:r>
          </a:p>
        </p:txBody>
      </p:sp>
      <p:pic>
        <p:nvPicPr>
          <p:cNvPr id="34818" name="Picture 2" descr="Portable concrete barrier with orange panels on top separating traffic from overpass construction"/>
          <p:cNvPicPr>
            <a:picLocks noChangeAspect="1" noChangeArrowheads="1"/>
          </p:cNvPicPr>
          <p:nvPr/>
        </p:nvPicPr>
        <p:blipFill>
          <a:blip r:embed="rId3" cstate="print"/>
          <a:srcRect l="30833"/>
          <a:stretch>
            <a:fillRect/>
          </a:stretch>
        </p:blipFill>
        <p:spPr bwMode="auto">
          <a:xfrm>
            <a:off x="4451964" y="1676400"/>
            <a:ext cx="3835400" cy="4158867"/>
          </a:xfrm>
          <a:prstGeom prst="rect">
            <a:avLst/>
          </a:prstGeom>
          <a:noFill/>
        </p:spPr>
      </p:pic>
      <p:sp>
        <p:nvSpPr>
          <p:cNvPr id="2" name="Google Shape;74;p1">
            <a:extLst>
              <a:ext uri="{FF2B5EF4-FFF2-40B4-BE49-F238E27FC236}">
                <a16:creationId xmlns:a16="http://schemas.microsoft.com/office/drawing/2014/main" id="{45C73481-6BC9-B0F9-A5EF-C3D2D208CC85}"/>
              </a:ext>
            </a:extLst>
          </p:cNvPr>
          <p:cNvSpPr/>
          <p:nvPr/>
        </p:nvSpPr>
        <p:spPr>
          <a:xfrm>
            <a:off x="7315200" y="5841735"/>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pic>
        <p:nvPicPr>
          <p:cNvPr id="4" name="Picture 2" descr="C:\Users\JMM Toshiba\Desktop\Barriers VA\DSCF1747.JPG">
            <a:extLst>
              <a:ext uri="{FF2B5EF4-FFF2-40B4-BE49-F238E27FC236}">
                <a16:creationId xmlns:a16="http://schemas.microsoft.com/office/drawing/2014/main" id="{4B3C8D89-DC31-481C-1B4B-0F92B413F081}"/>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artisticBlur/>
                    </a14:imgEffect>
                  </a14:imgLayer>
                </a14:imgProps>
              </a:ext>
            </a:extLst>
          </a:blip>
          <a:srcRect l="91298" t="75121" r="4580" b="19382"/>
          <a:stretch/>
        </p:blipFill>
        <p:spPr bwMode="auto">
          <a:xfrm>
            <a:off x="7848600" y="4800601"/>
            <a:ext cx="228600" cy="228600"/>
          </a:xfrm>
          <a:prstGeom prst="rect">
            <a:avLst/>
          </a:prstGeom>
          <a:noFill/>
        </p:spPr>
      </p:pic>
    </p:spTree>
    <p:extLst>
      <p:ext uri="{BB962C8B-B14F-4D97-AF65-F5344CB8AC3E}">
        <p14:creationId xmlns:p14="http://schemas.microsoft.com/office/powerpoint/2010/main" val="28378273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solidFill>
                <a:srgbClr val="008080"/>
              </a:solidFill>
            </a:endParaRPr>
          </a:p>
        </p:txBody>
      </p:sp>
      <p:sp>
        <p:nvSpPr>
          <p:cNvPr id="4" name="Rectangle 2"/>
          <p:cNvSpPr txBox="1">
            <a:spLocks noChangeArrowheads="1"/>
          </p:cNvSpPr>
          <p:nvPr/>
        </p:nvSpPr>
        <p:spPr bwMode="auto">
          <a:xfrm>
            <a:off x="76200" y="76200"/>
            <a:ext cx="9144000" cy="1219200"/>
          </a:xfrm>
          <a:prstGeom prst="rect">
            <a:avLst/>
          </a:prstGeom>
          <a:noFill/>
          <a:ln>
            <a:miter lim="800000"/>
            <a:headEnd/>
            <a:tailEnd/>
          </a:ln>
        </p:spPr>
        <p:txBody>
          <a:bodyPr anchor="ctr"/>
          <a:lstStyle/>
          <a:p>
            <a:pPr>
              <a:defRPr/>
            </a:pPr>
            <a:r>
              <a:rPr lang="en-US" sz="3200" b="1" kern="0" dirty="0">
                <a:solidFill>
                  <a:srgbClr val="008080"/>
                </a:solidFill>
                <a:latin typeface="Arial" panose="020B0604020202020204" pitchFamily="34" charset="0"/>
              </a:rPr>
              <a:t>Installation and Removal Procedures Usually Expose Workers to Traffic</a:t>
            </a:r>
          </a:p>
        </p:txBody>
      </p:sp>
      <p:pic>
        <p:nvPicPr>
          <p:cNvPr id="1027" name="Picture 3" descr="Drums delineating the work space with a worker moving devices into place">
            <a:extLst>
              <a:ext uri="{C183D7F6-B498-43B3-948B-1728B52AA6E4}">
                <adec:decorative xmlns:adec="http://schemas.microsoft.com/office/drawing/2017/decorative" val="0"/>
              </a:ext>
            </a:extLst>
          </p:cNvPr>
          <p:cNvPicPr>
            <a:picLocks noChangeAspect="1" noChangeArrowheads="1"/>
          </p:cNvPicPr>
          <p:nvPr/>
        </p:nvPicPr>
        <p:blipFill>
          <a:blip r:embed="rId3" cstate="print"/>
          <a:srcRect l="14056" t="33333" r="39678" b="18750"/>
          <a:stretch>
            <a:fillRect/>
          </a:stretch>
        </p:blipFill>
        <p:spPr bwMode="auto">
          <a:xfrm>
            <a:off x="-76200" y="1447800"/>
            <a:ext cx="9291430" cy="5410200"/>
          </a:xfrm>
          <a:prstGeom prst="rect">
            <a:avLst/>
          </a:prstGeom>
          <a:noFill/>
          <a:ln w="9525">
            <a:noFill/>
            <a:miter lim="800000"/>
            <a:headEnd/>
            <a:tailEnd/>
          </a:ln>
        </p:spPr>
      </p:pic>
      <p:sp>
        <p:nvSpPr>
          <p:cNvPr id="6" name="Rectangle 2"/>
          <p:cNvSpPr txBox="1">
            <a:spLocks noChangeArrowheads="1"/>
          </p:cNvSpPr>
          <p:nvPr/>
        </p:nvSpPr>
        <p:spPr bwMode="auto">
          <a:xfrm>
            <a:off x="228600" y="4800600"/>
            <a:ext cx="3429000" cy="1752600"/>
          </a:xfrm>
          <a:prstGeom prst="rect">
            <a:avLst/>
          </a:prstGeom>
          <a:solidFill>
            <a:schemeClr val="bg1"/>
          </a:solidFill>
          <a:ln>
            <a:miter lim="800000"/>
            <a:headEnd/>
            <a:tailEnd/>
          </a:ln>
        </p:spPr>
        <p:txBody>
          <a:bodyPr anchor="ctr"/>
          <a:lstStyle/>
          <a:p>
            <a:pPr algn="ctr">
              <a:defRPr/>
            </a:pPr>
            <a:r>
              <a:rPr lang="en-US" sz="4000" b="1" kern="0" dirty="0">
                <a:solidFill>
                  <a:srgbClr val="008080"/>
                </a:solidFill>
                <a:latin typeface="Arial" panose="020B0604020202020204" pitchFamily="34" charset="0"/>
              </a:rPr>
              <a:t>Consider in your Design!</a:t>
            </a:r>
          </a:p>
        </p:txBody>
      </p:sp>
      <p:sp>
        <p:nvSpPr>
          <p:cNvPr id="5" name="Google Shape;74;p1">
            <a:extLst>
              <a:ext uri="{FF2B5EF4-FFF2-40B4-BE49-F238E27FC236}">
                <a16:creationId xmlns:a16="http://schemas.microsoft.com/office/drawing/2014/main" id="{6B396195-7A75-CD3D-5175-EB02D2185811}"/>
              </a:ext>
            </a:extLst>
          </p:cNvPr>
          <p:cNvSpPr/>
          <p:nvPr/>
        </p:nvSpPr>
        <p:spPr>
          <a:xfrm>
            <a:off x="7906215" y="6352327"/>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chemeClr val="bg1"/>
                </a:solidFill>
                <a:latin typeface="Arial" panose="020B0604020202020204" pitchFamily="34" charset="0"/>
                <a:ea typeface="Open Sans"/>
                <a:cs typeface="Arial" panose="020B0604020202020204" pitchFamily="34" charset="0"/>
                <a:sym typeface="Open Sans"/>
              </a:rPr>
              <a:t>Image: ATSSA</a:t>
            </a:r>
            <a:endParaRPr sz="10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619395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a:defRPr/>
            </a:pPr>
            <a:r>
              <a:rPr lang="en-US" sz="3200" dirty="0"/>
              <a:t>Workers Close to Travel Lanes</a:t>
            </a:r>
          </a:p>
        </p:txBody>
      </p:sp>
      <p:sp>
        <p:nvSpPr>
          <p:cNvPr id="4099" name="Rectangle 3"/>
          <p:cNvSpPr>
            <a:spLocks noGrp="1" noChangeArrowheads="1"/>
          </p:cNvSpPr>
          <p:nvPr>
            <p:ph type="body" idx="1"/>
          </p:nvPr>
        </p:nvSpPr>
        <p:spPr>
          <a:xfrm>
            <a:off x="533400" y="1676400"/>
            <a:ext cx="3810000" cy="4343400"/>
          </a:xfrm>
        </p:spPr>
        <p:txBody>
          <a:bodyPr/>
          <a:lstStyle/>
          <a:p>
            <a:r>
              <a:rPr lang="en-US" dirty="0"/>
              <a:t>Proximity of worker to open lanes is a major consideration</a:t>
            </a:r>
          </a:p>
          <a:p>
            <a:r>
              <a:rPr lang="en-US" dirty="0"/>
              <a:t>2-ft rule may not be enough!</a:t>
            </a:r>
          </a:p>
        </p:txBody>
      </p:sp>
      <p:pic>
        <p:nvPicPr>
          <p:cNvPr id="35842" name="Picture 2" descr="Work zone speed limit 45 sign behind portable concrete barrier with workers placing concrete from a mixer truck"/>
          <p:cNvPicPr>
            <a:picLocks noChangeAspect="1" noChangeArrowheads="1"/>
          </p:cNvPicPr>
          <p:nvPr/>
        </p:nvPicPr>
        <p:blipFill>
          <a:blip r:embed="rId3" cstate="print"/>
          <a:srcRect r="37892"/>
          <a:stretch>
            <a:fillRect/>
          </a:stretch>
        </p:blipFill>
        <p:spPr bwMode="auto">
          <a:xfrm>
            <a:off x="4648200" y="1524000"/>
            <a:ext cx="3723027" cy="4495800"/>
          </a:xfrm>
          <a:prstGeom prst="rect">
            <a:avLst/>
          </a:prstGeom>
          <a:noFill/>
        </p:spPr>
      </p:pic>
      <p:sp>
        <p:nvSpPr>
          <p:cNvPr id="2" name="Google Shape;74;p1">
            <a:extLst>
              <a:ext uri="{FF2B5EF4-FFF2-40B4-BE49-F238E27FC236}">
                <a16:creationId xmlns:a16="http://schemas.microsoft.com/office/drawing/2014/main" id="{B1C05414-6A92-054F-ADCC-23EE8CDAE6AC}"/>
              </a:ext>
            </a:extLst>
          </p:cNvPr>
          <p:cNvSpPr/>
          <p:nvPr/>
        </p:nvSpPr>
        <p:spPr>
          <a:xfrm>
            <a:off x="7137556" y="5742024"/>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latin typeface="Arial" panose="020B0604020202020204" pitchFamily="34" charset="0"/>
                <a:ea typeface="Open Sans"/>
                <a:cs typeface="Arial" panose="020B0604020202020204" pitchFamily="34" charset="0"/>
                <a:sym typeface="Open Sans"/>
              </a:rPr>
              <a:t>Image: ATSSA</a:t>
            </a:r>
            <a:endParaRPr sz="1000" dirty="0">
              <a:latin typeface="Arial" panose="020B0604020202020204" pitchFamily="34" charset="0"/>
              <a:ea typeface="Verdana"/>
              <a:cs typeface="Arial" panose="020B0604020202020204" pitchFamily="34" charset="0"/>
              <a:sym typeface="Verdana"/>
            </a:endParaRPr>
          </a:p>
        </p:txBody>
      </p:sp>
      <p:pic>
        <p:nvPicPr>
          <p:cNvPr id="3" name="Picture 2" descr="C:\Users\JMM Toshiba\Desktop\Tavares\f82aced7110f32b9433c763fc02e7a23346724523801db0c76ad31d8a587d8da5g.jpg">
            <a:extLst>
              <a:ext uri="{FF2B5EF4-FFF2-40B4-BE49-F238E27FC236}">
                <a16:creationId xmlns:a16="http://schemas.microsoft.com/office/drawing/2014/main" id="{80608256-772E-B0CC-9101-5366404AC03A}"/>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artisticBlur/>
                    </a14:imgEffect>
                  </a14:imgLayer>
                </a14:imgProps>
              </a:ext>
            </a:extLst>
          </a:blip>
          <a:srcRect l="2543" t="49152" r="94915" b="49153"/>
          <a:stretch/>
        </p:blipFill>
        <p:spPr bwMode="auto">
          <a:xfrm>
            <a:off x="4800599" y="3733800"/>
            <a:ext cx="152401" cy="76200"/>
          </a:xfrm>
          <a:prstGeom prst="rect">
            <a:avLst/>
          </a:prstGeom>
          <a:noFill/>
        </p:spPr>
      </p:pic>
    </p:spTree>
    <p:extLst>
      <p:ext uri="{BB962C8B-B14F-4D97-AF65-F5344CB8AC3E}">
        <p14:creationId xmlns:p14="http://schemas.microsoft.com/office/powerpoint/2010/main" val="37235527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524000"/>
            <a:ext cx="4267200" cy="3886200"/>
          </a:xfrm>
          <a:solidFill>
            <a:schemeClr val="bg1"/>
          </a:solidFill>
        </p:spPr>
        <p:txBody>
          <a:bodyPr/>
          <a:lstStyle/>
          <a:p>
            <a:pPr>
              <a:defRPr/>
            </a:pPr>
            <a:r>
              <a:rPr lang="en-US" kern="1200" dirty="0"/>
              <a:t>More difficult for workers to avoid vehicle intrusions</a:t>
            </a:r>
          </a:p>
          <a:p>
            <a:pPr>
              <a:defRPr/>
            </a:pPr>
            <a:r>
              <a:rPr lang="en-US" dirty="0"/>
              <a:t>Heavy presence of equipment and materials in a confined area can also benefit from positive protection</a:t>
            </a:r>
          </a:p>
        </p:txBody>
      </p:sp>
      <p:sp>
        <p:nvSpPr>
          <p:cNvPr id="3" name="Rectangle 2"/>
          <p:cNvSpPr txBox="1">
            <a:spLocks noChangeArrowheads="1"/>
          </p:cNvSpPr>
          <p:nvPr/>
        </p:nvSpPr>
        <p:spPr bwMode="auto">
          <a:xfrm>
            <a:off x="609600" y="0"/>
            <a:ext cx="8534400" cy="1401763"/>
          </a:xfrm>
          <a:prstGeom prst="rect">
            <a:avLst/>
          </a:prstGeom>
          <a:noFill/>
          <a:ln>
            <a:miter lim="800000"/>
            <a:headEnd/>
            <a:tailEnd/>
          </a:ln>
        </p:spPr>
        <p:txBody>
          <a:bodyPr anchor="ctr"/>
          <a:lstStyle/>
          <a:p>
            <a:pPr>
              <a:defRPr/>
            </a:pPr>
            <a:r>
              <a:rPr lang="en-US" sz="3200" b="1" kern="0" dirty="0">
                <a:solidFill>
                  <a:srgbClr val="008080"/>
                </a:solidFill>
                <a:latin typeface="Arial" panose="020B0604020202020204" pitchFamily="34" charset="0"/>
              </a:rPr>
              <a:t>7. Limited Escape Paths </a:t>
            </a:r>
          </a:p>
        </p:txBody>
      </p:sp>
      <p:pic>
        <p:nvPicPr>
          <p:cNvPr id="2050" name="Picture 2" descr="Car driving over a bridge"/>
          <p:cNvPicPr>
            <a:picLocks noChangeAspect="1" noChangeArrowheads="1"/>
          </p:cNvPicPr>
          <p:nvPr/>
        </p:nvPicPr>
        <p:blipFill>
          <a:blip r:embed="rId3" cstate="print"/>
          <a:srcRect l="26940" t="34545" r="39678" b="19409"/>
          <a:stretch>
            <a:fillRect/>
          </a:stretch>
        </p:blipFill>
        <p:spPr bwMode="auto">
          <a:xfrm>
            <a:off x="4800600" y="1982755"/>
            <a:ext cx="4191000" cy="3250163"/>
          </a:xfrm>
          <a:prstGeom prst="rect">
            <a:avLst/>
          </a:prstGeom>
          <a:noFill/>
          <a:ln w="9525">
            <a:noFill/>
            <a:miter lim="800000"/>
            <a:headEnd/>
            <a:tailEnd/>
          </a:ln>
        </p:spPr>
      </p:pic>
      <p:sp>
        <p:nvSpPr>
          <p:cNvPr id="6" name="Google Shape;74;p1">
            <a:extLst>
              <a:ext uri="{FF2B5EF4-FFF2-40B4-BE49-F238E27FC236}">
                <a16:creationId xmlns:a16="http://schemas.microsoft.com/office/drawing/2014/main" id="{CE238795-61B8-2DB9-9FB5-44B8D69331D9}"/>
              </a:ext>
            </a:extLst>
          </p:cNvPr>
          <p:cNvSpPr/>
          <p:nvPr/>
        </p:nvSpPr>
        <p:spPr>
          <a:xfrm>
            <a:off x="7924800" y="5257800"/>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latin typeface="Arial" panose="020B0604020202020204" pitchFamily="34" charset="0"/>
                <a:ea typeface="Open Sans"/>
                <a:cs typeface="Arial" panose="020B0604020202020204" pitchFamily="34" charset="0"/>
                <a:sym typeface="Open Sans"/>
              </a:rPr>
              <a:t>Image: ATSSA</a:t>
            </a:r>
            <a:endParaRPr sz="10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4896077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a:defRPr/>
            </a:pPr>
            <a:r>
              <a:rPr lang="en-US" sz="3200" dirty="0"/>
              <a:t>Limited Escape</a:t>
            </a:r>
          </a:p>
        </p:txBody>
      </p:sp>
      <p:sp>
        <p:nvSpPr>
          <p:cNvPr id="4099" name="Rectangle 3"/>
          <p:cNvSpPr>
            <a:spLocks noGrp="1" noChangeArrowheads="1"/>
          </p:cNvSpPr>
          <p:nvPr>
            <p:ph type="body" idx="1"/>
          </p:nvPr>
        </p:nvSpPr>
        <p:spPr>
          <a:xfrm>
            <a:off x="533400" y="1676400"/>
            <a:ext cx="8153400" cy="4343400"/>
          </a:xfrm>
        </p:spPr>
        <p:txBody>
          <a:bodyPr/>
          <a:lstStyle/>
          <a:p>
            <a:r>
              <a:rPr lang="en-US" dirty="0"/>
              <a:t>Tunnels</a:t>
            </a:r>
          </a:p>
          <a:p>
            <a:r>
              <a:rPr lang="en-US" dirty="0"/>
              <a:t>Bridges</a:t>
            </a:r>
          </a:p>
        </p:txBody>
      </p:sp>
      <p:pic>
        <p:nvPicPr>
          <p:cNvPr id="31746" name="Picture 2" descr="Cars in tunnel with cones closing one lane (south boston)"/>
          <p:cNvPicPr>
            <a:picLocks noChangeAspect="1" noChangeArrowheads="1"/>
          </p:cNvPicPr>
          <p:nvPr/>
        </p:nvPicPr>
        <p:blipFill>
          <a:blip r:embed="rId3" cstate="print"/>
          <a:srcRect/>
          <a:stretch>
            <a:fillRect/>
          </a:stretch>
        </p:blipFill>
        <p:spPr bwMode="auto">
          <a:xfrm>
            <a:off x="3949329" y="1868416"/>
            <a:ext cx="4902942" cy="3276600"/>
          </a:xfrm>
          <a:prstGeom prst="rect">
            <a:avLst/>
          </a:prstGeom>
          <a:noFill/>
          <a:ln w="9525">
            <a:noFill/>
            <a:miter lim="800000"/>
            <a:headEnd/>
            <a:tailEnd/>
          </a:ln>
        </p:spPr>
      </p:pic>
      <p:pic>
        <p:nvPicPr>
          <p:cNvPr id="31747" name="Picture 3" descr="Truck going into tunnel"/>
          <p:cNvPicPr>
            <a:picLocks noChangeAspect="1" noChangeArrowheads="1"/>
          </p:cNvPicPr>
          <p:nvPr/>
        </p:nvPicPr>
        <p:blipFill>
          <a:blip r:embed="rId4" cstate="print"/>
          <a:srcRect/>
          <a:stretch>
            <a:fillRect/>
          </a:stretch>
        </p:blipFill>
        <p:spPr bwMode="auto">
          <a:xfrm>
            <a:off x="533400" y="3200400"/>
            <a:ext cx="3581400" cy="2686050"/>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2BC10CB5-BDEA-4007-8111-29D657F00460}"/>
              </a:ext>
            </a:extLst>
          </p:cNvPr>
          <p:cNvSpPr/>
          <p:nvPr/>
        </p:nvSpPr>
        <p:spPr>
          <a:xfrm>
            <a:off x="4419602" y="5316588"/>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latin typeface="Arial" panose="020B0604020202020204" pitchFamily="34" charset="0"/>
                <a:ea typeface="Open Sans"/>
                <a:cs typeface="Arial" panose="020B0604020202020204" pitchFamily="34" charset="0"/>
                <a:sym typeface="Open Sans"/>
              </a:rPr>
              <a:t>Images: ATSSA</a:t>
            </a:r>
            <a:endParaRPr sz="1000" dirty="0">
              <a:latin typeface="Arial" panose="020B0604020202020204" pitchFamily="34" charset="0"/>
              <a:ea typeface="Verdana"/>
              <a:cs typeface="Arial" panose="020B0604020202020204" pitchFamily="34" charset="0"/>
              <a:sym typeface="Verdana"/>
            </a:endParaRPr>
          </a:p>
        </p:txBody>
      </p:sp>
      <p:pic>
        <p:nvPicPr>
          <p:cNvPr id="3" name="Picture 2" descr="Cars in tunnel">
            <a:extLst>
              <a:ext uri="{FF2B5EF4-FFF2-40B4-BE49-F238E27FC236}">
                <a16:creationId xmlns:a16="http://schemas.microsoft.com/office/drawing/2014/main" id="{BA220929-5B0E-BDC7-24BD-C706B1729366}"/>
              </a:ext>
            </a:extLst>
          </p:cNvPr>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artisticBlur/>
                    </a14:imgEffect>
                  </a14:imgLayer>
                </a14:imgProps>
              </a:ext>
            </a:extLst>
          </a:blip>
          <a:srcRect l="83926" t="74419" r="11412" b="18604"/>
          <a:stretch/>
        </p:blipFill>
        <p:spPr bwMode="auto">
          <a:xfrm>
            <a:off x="8077200" y="4343400"/>
            <a:ext cx="152400" cy="152400"/>
          </a:xfrm>
          <a:prstGeom prst="rect">
            <a:avLst/>
          </a:prstGeom>
          <a:noFill/>
          <a:ln w="9525">
            <a:noFill/>
            <a:miter lim="800000"/>
            <a:headEnd/>
            <a:tailEnd/>
          </a:ln>
        </p:spPr>
      </p:pic>
      <p:pic>
        <p:nvPicPr>
          <p:cNvPr id="4" name="Picture 3" descr="Cars in tunnel">
            <a:extLst>
              <a:ext uri="{FF2B5EF4-FFF2-40B4-BE49-F238E27FC236}">
                <a16:creationId xmlns:a16="http://schemas.microsoft.com/office/drawing/2014/main" id="{237D3915-7F2C-DB10-EF73-DAC552F9598B}"/>
              </a:ext>
            </a:extLst>
          </p:cNvPr>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artisticBlur/>
                    </a14:imgEffect>
                  </a14:imgLayer>
                </a14:imgProps>
              </a:ext>
            </a:extLst>
          </a:blip>
          <a:srcRect l="83926" t="74419" r="11412" b="18604"/>
          <a:stretch/>
        </p:blipFill>
        <p:spPr bwMode="auto">
          <a:xfrm>
            <a:off x="6629400" y="4038600"/>
            <a:ext cx="152400" cy="152400"/>
          </a:xfrm>
          <a:prstGeom prst="rect">
            <a:avLst/>
          </a:prstGeom>
          <a:noFill/>
          <a:ln w="9525">
            <a:noFill/>
            <a:miter lim="800000"/>
            <a:headEnd/>
            <a:tailEnd/>
          </a:ln>
        </p:spPr>
      </p:pic>
      <p:pic>
        <p:nvPicPr>
          <p:cNvPr id="5" name="Picture 3" descr="Truck going into tunnel">
            <a:extLst>
              <a:ext uri="{FF2B5EF4-FFF2-40B4-BE49-F238E27FC236}">
                <a16:creationId xmlns:a16="http://schemas.microsoft.com/office/drawing/2014/main" id="{CA7C2656-591B-2D04-950D-B9CD1C1241FB}"/>
              </a:ext>
            </a:extLst>
          </p:cNvPr>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artisticBlur/>
                    </a14:imgEffect>
                  </a14:imgLayer>
                </a14:imgProps>
              </a:ext>
            </a:extLst>
          </a:blip>
          <a:srcRect l="42553" t="48227" r="55319" b="48936"/>
          <a:stretch/>
        </p:blipFill>
        <p:spPr bwMode="auto">
          <a:xfrm>
            <a:off x="1981200" y="4495800"/>
            <a:ext cx="152400" cy="152400"/>
          </a:xfrm>
          <a:prstGeom prst="rect">
            <a:avLst/>
          </a:prstGeom>
          <a:noFill/>
          <a:ln w="9525">
            <a:noFill/>
            <a:miter lim="800000"/>
            <a:headEnd/>
            <a:tailEnd/>
          </a:ln>
        </p:spPr>
      </p:pic>
    </p:spTree>
    <p:extLst>
      <p:ext uri="{BB962C8B-B14F-4D97-AF65-F5344CB8AC3E}">
        <p14:creationId xmlns:p14="http://schemas.microsoft.com/office/powerpoint/2010/main" val="124658123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ar driving through a tunnel"/>
          <p:cNvPicPr>
            <a:picLocks noChangeAspect="1" noChangeArrowheads="1"/>
          </p:cNvPicPr>
          <p:nvPr/>
        </p:nvPicPr>
        <p:blipFill>
          <a:blip r:embed="rId3" cstate="print"/>
          <a:srcRect l="14641" t="33333" r="38507" b="18750"/>
          <a:stretch>
            <a:fillRect/>
          </a:stretch>
        </p:blipFill>
        <p:spPr bwMode="auto">
          <a:xfrm>
            <a:off x="5862" y="1600200"/>
            <a:ext cx="9144000" cy="5257800"/>
          </a:xfrm>
          <a:prstGeom prst="rect">
            <a:avLst/>
          </a:prstGeom>
          <a:noFill/>
          <a:ln w="9525">
            <a:noFill/>
            <a:miter lim="800000"/>
            <a:headEnd/>
            <a:tailEnd/>
          </a:ln>
        </p:spPr>
      </p:pic>
      <p:sp>
        <p:nvSpPr>
          <p:cNvPr id="4" name="Rectangle 2"/>
          <p:cNvSpPr txBox="1">
            <a:spLocks noChangeArrowheads="1"/>
          </p:cNvSpPr>
          <p:nvPr/>
        </p:nvSpPr>
        <p:spPr bwMode="auto">
          <a:xfrm>
            <a:off x="457200" y="0"/>
            <a:ext cx="8686800" cy="1401763"/>
          </a:xfrm>
          <a:prstGeom prst="rect">
            <a:avLst/>
          </a:prstGeom>
          <a:noFill/>
          <a:ln>
            <a:miter lim="800000"/>
            <a:headEnd/>
            <a:tailEnd/>
          </a:ln>
        </p:spPr>
        <p:txBody>
          <a:bodyPr anchor="ctr"/>
          <a:lstStyle/>
          <a:p>
            <a:pPr>
              <a:defRPr/>
            </a:pPr>
            <a:r>
              <a:rPr lang="en-US" sz="3200" b="1" kern="0" dirty="0">
                <a:solidFill>
                  <a:srgbClr val="008080"/>
                </a:solidFill>
                <a:latin typeface="Arial" panose="020B0604020202020204" pitchFamily="34" charset="0"/>
              </a:rPr>
              <a:t>Tunnels Offer Limited Escape Paths </a:t>
            </a:r>
          </a:p>
        </p:txBody>
      </p:sp>
      <p:sp>
        <p:nvSpPr>
          <p:cNvPr id="5" name="TextBox 1">
            <a:extLst>
              <a:ext uri="{FF2B5EF4-FFF2-40B4-BE49-F238E27FC236}">
                <a16:creationId xmlns:a16="http://schemas.microsoft.com/office/drawing/2014/main" id="{8D770F9C-A243-4BEF-A52F-9B422CE48D0F}"/>
              </a:ext>
            </a:extLst>
          </p:cNvPr>
          <p:cNvSpPr txBox="1"/>
          <p:nvPr/>
        </p:nvSpPr>
        <p:spPr>
          <a:xfrm>
            <a:off x="7086600" y="1261646"/>
            <a:ext cx="1151277" cy="246221"/>
          </a:xfrm>
          <a:prstGeom prst="rect">
            <a:avLst/>
          </a:prstGeom>
          <a:noFill/>
        </p:spPr>
        <p:txBody>
          <a:bodyPr wrap="none" rtlCol="0">
            <a:spAutoFit/>
          </a:bodyPr>
          <a:lstStyle>
            <a:defPPr>
              <a:defRPr lang="en-US"/>
            </a:defPPr>
            <a:lvl1pPr algn="l" rtl="0" fontAlgn="base">
              <a:spcBef>
                <a:spcPct val="0"/>
              </a:spcBef>
              <a:spcAft>
                <a:spcPct val="0"/>
              </a:spcAft>
              <a:defRPr sz="1600" kern="1200">
                <a:solidFill>
                  <a:schemeClr val="tx1"/>
                </a:solidFill>
                <a:latin typeface="Verdana" pitchFamily="34" charset="0"/>
                <a:ea typeface="+mn-ea"/>
                <a:cs typeface="+mn-cs"/>
              </a:defRPr>
            </a:lvl1pPr>
            <a:lvl2pPr marL="457200" algn="l" rtl="0" fontAlgn="base">
              <a:spcBef>
                <a:spcPct val="0"/>
              </a:spcBef>
              <a:spcAft>
                <a:spcPct val="0"/>
              </a:spcAft>
              <a:defRPr sz="1600" kern="1200">
                <a:solidFill>
                  <a:schemeClr val="tx1"/>
                </a:solidFill>
                <a:latin typeface="Verdana" pitchFamily="34" charset="0"/>
                <a:ea typeface="+mn-ea"/>
                <a:cs typeface="+mn-cs"/>
              </a:defRPr>
            </a:lvl2pPr>
            <a:lvl3pPr marL="914400" algn="l" rtl="0" fontAlgn="base">
              <a:spcBef>
                <a:spcPct val="0"/>
              </a:spcBef>
              <a:spcAft>
                <a:spcPct val="0"/>
              </a:spcAft>
              <a:defRPr sz="1600" kern="1200">
                <a:solidFill>
                  <a:schemeClr val="tx1"/>
                </a:solidFill>
                <a:latin typeface="Verdana" pitchFamily="34" charset="0"/>
                <a:ea typeface="+mn-ea"/>
                <a:cs typeface="+mn-cs"/>
              </a:defRPr>
            </a:lvl3pPr>
            <a:lvl4pPr marL="1371600" algn="l" rtl="0" fontAlgn="base">
              <a:spcBef>
                <a:spcPct val="0"/>
              </a:spcBef>
              <a:spcAft>
                <a:spcPct val="0"/>
              </a:spcAft>
              <a:defRPr sz="1600" kern="1200">
                <a:solidFill>
                  <a:schemeClr val="tx1"/>
                </a:solidFill>
                <a:latin typeface="Verdana" pitchFamily="34" charset="0"/>
                <a:ea typeface="+mn-ea"/>
                <a:cs typeface="+mn-cs"/>
              </a:defRPr>
            </a:lvl4pPr>
            <a:lvl5pPr marL="1828800" algn="l" rtl="0" fontAlgn="base">
              <a:spcBef>
                <a:spcPct val="0"/>
              </a:spcBef>
              <a:spcAft>
                <a:spcPct val="0"/>
              </a:spcAft>
              <a:defRPr sz="1600" kern="1200">
                <a:solidFill>
                  <a:schemeClr val="tx1"/>
                </a:solidFill>
                <a:latin typeface="Verdana" pitchFamily="34" charset="0"/>
                <a:ea typeface="+mn-ea"/>
                <a:cs typeface="+mn-cs"/>
              </a:defRPr>
            </a:lvl5pPr>
            <a:lvl6pPr marL="2286000" algn="l" defTabSz="914400" rtl="0" eaLnBrk="1" latinLnBrk="0" hangingPunct="1">
              <a:defRPr sz="1600" kern="1200">
                <a:solidFill>
                  <a:schemeClr val="tx1"/>
                </a:solidFill>
                <a:latin typeface="Verdana" pitchFamily="34" charset="0"/>
                <a:ea typeface="+mn-ea"/>
                <a:cs typeface="+mn-cs"/>
              </a:defRPr>
            </a:lvl6pPr>
            <a:lvl7pPr marL="2743200" algn="l" defTabSz="914400" rtl="0" eaLnBrk="1" latinLnBrk="0" hangingPunct="1">
              <a:defRPr sz="1600" kern="1200">
                <a:solidFill>
                  <a:schemeClr val="tx1"/>
                </a:solidFill>
                <a:latin typeface="Verdana" pitchFamily="34" charset="0"/>
                <a:ea typeface="+mn-ea"/>
                <a:cs typeface="+mn-cs"/>
              </a:defRPr>
            </a:lvl7pPr>
            <a:lvl8pPr marL="3200400" algn="l" defTabSz="914400" rtl="0" eaLnBrk="1" latinLnBrk="0" hangingPunct="1">
              <a:defRPr sz="1600" kern="1200">
                <a:solidFill>
                  <a:schemeClr val="tx1"/>
                </a:solidFill>
                <a:latin typeface="Verdana" pitchFamily="34" charset="0"/>
                <a:ea typeface="+mn-ea"/>
                <a:cs typeface="+mn-cs"/>
              </a:defRPr>
            </a:lvl8pPr>
            <a:lvl9pPr marL="3657600" algn="l" defTabSz="914400" rtl="0" eaLnBrk="1" latinLnBrk="0" hangingPunct="1">
              <a:defRPr sz="1600" kern="1200">
                <a:solidFill>
                  <a:schemeClr val="tx1"/>
                </a:solidFill>
                <a:latin typeface="Verdana" pitchFamily="34" charset="0"/>
                <a:ea typeface="+mn-ea"/>
                <a:cs typeface="+mn-cs"/>
              </a:defRPr>
            </a:lvl9pPr>
          </a:lstStyle>
          <a:p>
            <a:r>
              <a:rPr lang="en-US" sz="1000" dirty="0">
                <a:latin typeface="Arial" panose="020B0604020202020204" pitchFamily="34" charset="0"/>
                <a:cs typeface="Arial" panose="020B0604020202020204" pitchFamily="34" charset="0"/>
              </a:rPr>
              <a:t>Image: NYCDOT</a:t>
            </a:r>
          </a:p>
        </p:txBody>
      </p:sp>
    </p:spTree>
    <p:extLst>
      <p:ext uri="{BB962C8B-B14F-4D97-AF65-F5344CB8AC3E}">
        <p14:creationId xmlns:p14="http://schemas.microsoft.com/office/powerpoint/2010/main" val="34768385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ars on a bridge"/>
          <p:cNvPicPr>
            <a:picLocks noChangeAspect="1" noChangeArrowheads="1"/>
          </p:cNvPicPr>
          <p:nvPr/>
        </p:nvPicPr>
        <p:blipFill>
          <a:blip r:embed="rId3" cstate="print"/>
          <a:srcRect l="14641" t="32292" r="39092" b="19792"/>
          <a:stretch>
            <a:fillRect/>
          </a:stretch>
        </p:blipFill>
        <p:spPr bwMode="auto">
          <a:xfrm>
            <a:off x="-1" y="1524000"/>
            <a:ext cx="9160565" cy="5334000"/>
          </a:xfrm>
          <a:prstGeom prst="rect">
            <a:avLst/>
          </a:prstGeom>
          <a:noFill/>
          <a:ln w="9525">
            <a:noFill/>
            <a:miter lim="800000"/>
            <a:headEnd/>
            <a:tailEnd/>
          </a:ln>
        </p:spPr>
      </p:pic>
      <p:sp>
        <p:nvSpPr>
          <p:cNvPr id="4" name="Rectangle 2"/>
          <p:cNvSpPr txBox="1">
            <a:spLocks noChangeArrowheads="1"/>
          </p:cNvSpPr>
          <p:nvPr/>
        </p:nvSpPr>
        <p:spPr bwMode="auto">
          <a:xfrm>
            <a:off x="457200" y="0"/>
            <a:ext cx="8686800" cy="1401763"/>
          </a:xfrm>
          <a:prstGeom prst="rect">
            <a:avLst/>
          </a:prstGeom>
          <a:noFill/>
          <a:ln>
            <a:miter lim="800000"/>
            <a:headEnd/>
            <a:tailEnd/>
          </a:ln>
        </p:spPr>
        <p:txBody>
          <a:bodyPr anchor="ctr"/>
          <a:lstStyle/>
          <a:p>
            <a:pPr>
              <a:defRPr/>
            </a:pPr>
            <a:r>
              <a:rPr lang="en-US" sz="3200" b="1" kern="0" dirty="0">
                <a:solidFill>
                  <a:srgbClr val="008080"/>
                </a:solidFill>
                <a:latin typeface="Arial" panose="020B0604020202020204" pitchFamily="34" charset="0"/>
              </a:rPr>
              <a:t>Bridges Offer Limited Escape Paths </a:t>
            </a:r>
          </a:p>
        </p:txBody>
      </p:sp>
      <p:sp>
        <p:nvSpPr>
          <p:cNvPr id="2" name="TextBox 1">
            <a:extLst>
              <a:ext uri="{FF2B5EF4-FFF2-40B4-BE49-F238E27FC236}">
                <a16:creationId xmlns:a16="http://schemas.microsoft.com/office/drawing/2014/main" id="{B3473EA1-1475-DD69-7D36-1CBF9C0F1017}"/>
              </a:ext>
            </a:extLst>
          </p:cNvPr>
          <p:cNvSpPr txBox="1"/>
          <p:nvPr/>
        </p:nvSpPr>
        <p:spPr>
          <a:xfrm>
            <a:off x="7086600" y="1261646"/>
            <a:ext cx="1151277" cy="246221"/>
          </a:xfrm>
          <a:prstGeom prst="rect">
            <a:avLst/>
          </a:prstGeom>
          <a:noFill/>
        </p:spPr>
        <p:txBody>
          <a:bodyPr wrap="none" rtlCol="0">
            <a:spAutoFit/>
          </a:bodyPr>
          <a:lstStyle>
            <a:defPPr>
              <a:defRPr lang="en-US"/>
            </a:defPPr>
            <a:lvl1pPr algn="l" rtl="0" fontAlgn="base">
              <a:spcBef>
                <a:spcPct val="0"/>
              </a:spcBef>
              <a:spcAft>
                <a:spcPct val="0"/>
              </a:spcAft>
              <a:defRPr sz="1600" kern="1200">
                <a:solidFill>
                  <a:schemeClr val="tx1"/>
                </a:solidFill>
                <a:latin typeface="Verdana" pitchFamily="34" charset="0"/>
                <a:ea typeface="+mn-ea"/>
                <a:cs typeface="+mn-cs"/>
              </a:defRPr>
            </a:lvl1pPr>
            <a:lvl2pPr marL="457200" algn="l" rtl="0" fontAlgn="base">
              <a:spcBef>
                <a:spcPct val="0"/>
              </a:spcBef>
              <a:spcAft>
                <a:spcPct val="0"/>
              </a:spcAft>
              <a:defRPr sz="1600" kern="1200">
                <a:solidFill>
                  <a:schemeClr val="tx1"/>
                </a:solidFill>
                <a:latin typeface="Verdana" pitchFamily="34" charset="0"/>
                <a:ea typeface="+mn-ea"/>
                <a:cs typeface="+mn-cs"/>
              </a:defRPr>
            </a:lvl2pPr>
            <a:lvl3pPr marL="914400" algn="l" rtl="0" fontAlgn="base">
              <a:spcBef>
                <a:spcPct val="0"/>
              </a:spcBef>
              <a:spcAft>
                <a:spcPct val="0"/>
              </a:spcAft>
              <a:defRPr sz="1600" kern="1200">
                <a:solidFill>
                  <a:schemeClr val="tx1"/>
                </a:solidFill>
                <a:latin typeface="Verdana" pitchFamily="34" charset="0"/>
                <a:ea typeface="+mn-ea"/>
                <a:cs typeface="+mn-cs"/>
              </a:defRPr>
            </a:lvl3pPr>
            <a:lvl4pPr marL="1371600" algn="l" rtl="0" fontAlgn="base">
              <a:spcBef>
                <a:spcPct val="0"/>
              </a:spcBef>
              <a:spcAft>
                <a:spcPct val="0"/>
              </a:spcAft>
              <a:defRPr sz="1600" kern="1200">
                <a:solidFill>
                  <a:schemeClr val="tx1"/>
                </a:solidFill>
                <a:latin typeface="Verdana" pitchFamily="34" charset="0"/>
                <a:ea typeface="+mn-ea"/>
                <a:cs typeface="+mn-cs"/>
              </a:defRPr>
            </a:lvl4pPr>
            <a:lvl5pPr marL="1828800" algn="l" rtl="0" fontAlgn="base">
              <a:spcBef>
                <a:spcPct val="0"/>
              </a:spcBef>
              <a:spcAft>
                <a:spcPct val="0"/>
              </a:spcAft>
              <a:defRPr sz="1600" kern="1200">
                <a:solidFill>
                  <a:schemeClr val="tx1"/>
                </a:solidFill>
                <a:latin typeface="Verdana" pitchFamily="34" charset="0"/>
                <a:ea typeface="+mn-ea"/>
                <a:cs typeface="+mn-cs"/>
              </a:defRPr>
            </a:lvl5pPr>
            <a:lvl6pPr marL="2286000" algn="l" defTabSz="914400" rtl="0" eaLnBrk="1" latinLnBrk="0" hangingPunct="1">
              <a:defRPr sz="1600" kern="1200">
                <a:solidFill>
                  <a:schemeClr val="tx1"/>
                </a:solidFill>
                <a:latin typeface="Verdana" pitchFamily="34" charset="0"/>
                <a:ea typeface="+mn-ea"/>
                <a:cs typeface="+mn-cs"/>
              </a:defRPr>
            </a:lvl6pPr>
            <a:lvl7pPr marL="2743200" algn="l" defTabSz="914400" rtl="0" eaLnBrk="1" latinLnBrk="0" hangingPunct="1">
              <a:defRPr sz="1600" kern="1200">
                <a:solidFill>
                  <a:schemeClr val="tx1"/>
                </a:solidFill>
                <a:latin typeface="Verdana" pitchFamily="34" charset="0"/>
                <a:ea typeface="+mn-ea"/>
                <a:cs typeface="+mn-cs"/>
              </a:defRPr>
            </a:lvl7pPr>
            <a:lvl8pPr marL="3200400" algn="l" defTabSz="914400" rtl="0" eaLnBrk="1" latinLnBrk="0" hangingPunct="1">
              <a:defRPr sz="1600" kern="1200">
                <a:solidFill>
                  <a:schemeClr val="tx1"/>
                </a:solidFill>
                <a:latin typeface="Verdana" pitchFamily="34" charset="0"/>
                <a:ea typeface="+mn-ea"/>
                <a:cs typeface="+mn-cs"/>
              </a:defRPr>
            </a:lvl8pPr>
            <a:lvl9pPr marL="3657600" algn="l" defTabSz="914400" rtl="0" eaLnBrk="1" latinLnBrk="0" hangingPunct="1">
              <a:defRPr sz="1600" kern="1200">
                <a:solidFill>
                  <a:schemeClr val="tx1"/>
                </a:solidFill>
                <a:latin typeface="Verdana" pitchFamily="34" charset="0"/>
                <a:ea typeface="+mn-ea"/>
                <a:cs typeface="+mn-cs"/>
              </a:defRPr>
            </a:lvl9pPr>
          </a:lstStyle>
          <a:p>
            <a:r>
              <a:rPr lang="en-US" sz="1000" dirty="0">
                <a:latin typeface="Arial" panose="020B0604020202020204" pitchFamily="34" charset="0"/>
                <a:cs typeface="Arial" panose="020B0604020202020204" pitchFamily="34" charset="0"/>
              </a:rPr>
              <a:t>Image: NYCDOT</a:t>
            </a:r>
          </a:p>
        </p:txBody>
      </p:sp>
    </p:spTree>
    <p:extLst>
      <p:ext uri="{BB962C8B-B14F-4D97-AF65-F5344CB8AC3E}">
        <p14:creationId xmlns:p14="http://schemas.microsoft.com/office/powerpoint/2010/main" val="28494864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Content Placeholder 1"/>
          <p:cNvSpPr>
            <a:spLocks noGrp="1"/>
          </p:cNvSpPr>
          <p:nvPr>
            <p:ph idx="1"/>
          </p:nvPr>
        </p:nvSpPr>
        <p:spPr>
          <a:xfrm>
            <a:off x="533400" y="1600200"/>
            <a:ext cx="4051041" cy="4343400"/>
          </a:xfrm>
        </p:spPr>
        <p:txBody>
          <a:bodyPr/>
          <a:lstStyle/>
          <a:p>
            <a:r>
              <a:rPr lang="en-US" dirty="0"/>
              <a:t>Lower volumes = higher speeds!</a:t>
            </a:r>
          </a:p>
          <a:p>
            <a:r>
              <a:rPr lang="en-US" dirty="0"/>
              <a:t>Higher costs</a:t>
            </a:r>
          </a:p>
          <a:p>
            <a:r>
              <a:rPr lang="en-US" dirty="0"/>
              <a:t>More impaired drivers</a:t>
            </a:r>
          </a:p>
          <a:p>
            <a:r>
              <a:rPr lang="en-US" dirty="0"/>
              <a:t>Reduced visibility</a:t>
            </a:r>
          </a:p>
          <a:p>
            <a:r>
              <a:rPr lang="en-US" dirty="0"/>
              <a:t>Illumination requirements</a:t>
            </a:r>
          </a:p>
          <a:p>
            <a:r>
              <a:rPr lang="en-US" dirty="0"/>
              <a:t>Glare avoidance</a:t>
            </a:r>
          </a:p>
          <a:p>
            <a:endParaRPr lang="en-US" dirty="0"/>
          </a:p>
        </p:txBody>
      </p:sp>
      <p:sp>
        <p:nvSpPr>
          <p:cNvPr id="3" name="Rectangle 2"/>
          <p:cNvSpPr txBox="1">
            <a:spLocks noChangeArrowheads="1"/>
          </p:cNvSpPr>
          <p:nvPr/>
        </p:nvSpPr>
        <p:spPr bwMode="auto">
          <a:xfrm>
            <a:off x="1981200" y="54114"/>
            <a:ext cx="7162800" cy="1401763"/>
          </a:xfrm>
          <a:prstGeom prst="rect">
            <a:avLst/>
          </a:prstGeom>
          <a:noFill/>
          <a:ln>
            <a:miter lim="800000"/>
            <a:headEnd/>
            <a:tailEnd/>
          </a:ln>
        </p:spPr>
        <p:txBody>
          <a:bodyPr anchor="ctr"/>
          <a:lstStyle/>
          <a:p>
            <a:pPr>
              <a:defRPr/>
            </a:pPr>
            <a:r>
              <a:rPr lang="en-US" sz="3200" b="1" kern="0" dirty="0">
                <a:solidFill>
                  <a:srgbClr val="008080"/>
                </a:solidFill>
                <a:latin typeface="Arial" panose="020B0604020202020204" pitchFamily="34" charset="0"/>
              </a:rPr>
              <a:t>8. Time of Day (e.g., Night Work) </a:t>
            </a:r>
          </a:p>
        </p:txBody>
      </p:sp>
      <p:pic>
        <p:nvPicPr>
          <p:cNvPr id="19458" name="Picture 2" descr="Men Working Sign at Night"/>
          <p:cNvPicPr>
            <a:picLocks noChangeAspect="1" noChangeArrowheads="1"/>
          </p:cNvPicPr>
          <p:nvPr/>
        </p:nvPicPr>
        <p:blipFill>
          <a:blip r:embed="rId3" cstate="print"/>
          <a:srcRect l="39200" t="22400" r="20800" b="17867"/>
          <a:stretch>
            <a:fillRect/>
          </a:stretch>
        </p:blipFill>
        <p:spPr bwMode="auto">
          <a:xfrm>
            <a:off x="4724400" y="1676400"/>
            <a:ext cx="3810000" cy="4267200"/>
          </a:xfrm>
          <a:prstGeom prst="rect">
            <a:avLst/>
          </a:prstGeom>
          <a:noFill/>
          <a:ln w="9525">
            <a:noFill/>
            <a:miter lim="800000"/>
            <a:headEnd/>
            <a:tailEnd/>
          </a:ln>
        </p:spPr>
      </p:pic>
      <p:sp>
        <p:nvSpPr>
          <p:cNvPr id="6" name="TextBox 5"/>
          <p:cNvSpPr txBox="1"/>
          <p:nvPr/>
        </p:nvSpPr>
        <p:spPr>
          <a:xfrm>
            <a:off x="685800" y="401053"/>
            <a:ext cx="1143000" cy="707886"/>
          </a:xfrm>
          <a:prstGeom prst="rect">
            <a:avLst/>
          </a:prstGeom>
          <a:solidFill>
            <a:schemeClr val="bg1"/>
          </a:solidFill>
          <a:ln w="57150">
            <a:solidFill>
              <a:srgbClr val="C00000"/>
            </a:solidFill>
          </a:ln>
        </p:spPr>
        <p:txBody>
          <a:bodyPr wrap="square" rtlCol="0">
            <a:spAutoFit/>
          </a:bodyPr>
          <a:lstStyle/>
          <a:p>
            <a:pPr algn="ctr"/>
            <a:r>
              <a:rPr lang="en-US" sz="4000" b="1" dirty="0">
                <a:latin typeface="Arial" panose="020B0604020202020204" pitchFamily="34" charset="0"/>
              </a:rPr>
              <a:t>125</a:t>
            </a:r>
          </a:p>
        </p:txBody>
      </p:sp>
      <p:sp>
        <p:nvSpPr>
          <p:cNvPr id="4" name="TextBox 1">
            <a:extLst>
              <a:ext uri="{FF2B5EF4-FFF2-40B4-BE49-F238E27FC236}">
                <a16:creationId xmlns:a16="http://schemas.microsoft.com/office/drawing/2014/main" id="{789C1918-E69D-24D7-841C-E44792BE1E1F}"/>
              </a:ext>
            </a:extLst>
          </p:cNvPr>
          <p:cNvSpPr txBox="1"/>
          <p:nvPr/>
        </p:nvSpPr>
        <p:spPr>
          <a:xfrm>
            <a:off x="7459323" y="5917902"/>
            <a:ext cx="1027845" cy="246221"/>
          </a:xfrm>
          <a:prstGeom prst="rect">
            <a:avLst/>
          </a:prstGeom>
          <a:noFill/>
        </p:spPr>
        <p:txBody>
          <a:bodyPr wrap="none" rtlCol="0">
            <a:spAutoFit/>
          </a:bodyPr>
          <a:lstStyle>
            <a:defPPr>
              <a:defRPr lang="en-US"/>
            </a:defPPr>
            <a:lvl1pPr algn="l" rtl="0" fontAlgn="base">
              <a:spcBef>
                <a:spcPct val="0"/>
              </a:spcBef>
              <a:spcAft>
                <a:spcPct val="0"/>
              </a:spcAft>
              <a:defRPr sz="1600" kern="1200">
                <a:solidFill>
                  <a:schemeClr val="tx1"/>
                </a:solidFill>
                <a:latin typeface="Verdana" pitchFamily="34" charset="0"/>
                <a:ea typeface="+mn-ea"/>
                <a:cs typeface="+mn-cs"/>
              </a:defRPr>
            </a:lvl1pPr>
            <a:lvl2pPr marL="457200" algn="l" rtl="0" fontAlgn="base">
              <a:spcBef>
                <a:spcPct val="0"/>
              </a:spcBef>
              <a:spcAft>
                <a:spcPct val="0"/>
              </a:spcAft>
              <a:defRPr sz="1600" kern="1200">
                <a:solidFill>
                  <a:schemeClr val="tx1"/>
                </a:solidFill>
                <a:latin typeface="Verdana" pitchFamily="34" charset="0"/>
                <a:ea typeface="+mn-ea"/>
                <a:cs typeface="+mn-cs"/>
              </a:defRPr>
            </a:lvl2pPr>
            <a:lvl3pPr marL="914400" algn="l" rtl="0" fontAlgn="base">
              <a:spcBef>
                <a:spcPct val="0"/>
              </a:spcBef>
              <a:spcAft>
                <a:spcPct val="0"/>
              </a:spcAft>
              <a:defRPr sz="1600" kern="1200">
                <a:solidFill>
                  <a:schemeClr val="tx1"/>
                </a:solidFill>
                <a:latin typeface="Verdana" pitchFamily="34" charset="0"/>
                <a:ea typeface="+mn-ea"/>
                <a:cs typeface="+mn-cs"/>
              </a:defRPr>
            </a:lvl3pPr>
            <a:lvl4pPr marL="1371600" algn="l" rtl="0" fontAlgn="base">
              <a:spcBef>
                <a:spcPct val="0"/>
              </a:spcBef>
              <a:spcAft>
                <a:spcPct val="0"/>
              </a:spcAft>
              <a:defRPr sz="1600" kern="1200">
                <a:solidFill>
                  <a:schemeClr val="tx1"/>
                </a:solidFill>
                <a:latin typeface="Verdana" pitchFamily="34" charset="0"/>
                <a:ea typeface="+mn-ea"/>
                <a:cs typeface="+mn-cs"/>
              </a:defRPr>
            </a:lvl4pPr>
            <a:lvl5pPr marL="1828800" algn="l" rtl="0" fontAlgn="base">
              <a:spcBef>
                <a:spcPct val="0"/>
              </a:spcBef>
              <a:spcAft>
                <a:spcPct val="0"/>
              </a:spcAft>
              <a:defRPr sz="1600" kern="1200">
                <a:solidFill>
                  <a:schemeClr val="tx1"/>
                </a:solidFill>
                <a:latin typeface="Verdana" pitchFamily="34" charset="0"/>
                <a:ea typeface="+mn-ea"/>
                <a:cs typeface="+mn-cs"/>
              </a:defRPr>
            </a:lvl5pPr>
            <a:lvl6pPr marL="2286000" algn="l" defTabSz="914400" rtl="0" eaLnBrk="1" latinLnBrk="0" hangingPunct="1">
              <a:defRPr sz="1600" kern="1200">
                <a:solidFill>
                  <a:schemeClr val="tx1"/>
                </a:solidFill>
                <a:latin typeface="Verdana" pitchFamily="34" charset="0"/>
                <a:ea typeface="+mn-ea"/>
                <a:cs typeface="+mn-cs"/>
              </a:defRPr>
            </a:lvl6pPr>
            <a:lvl7pPr marL="2743200" algn="l" defTabSz="914400" rtl="0" eaLnBrk="1" latinLnBrk="0" hangingPunct="1">
              <a:defRPr sz="1600" kern="1200">
                <a:solidFill>
                  <a:schemeClr val="tx1"/>
                </a:solidFill>
                <a:latin typeface="Verdana" pitchFamily="34" charset="0"/>
                <a:ea typeface="+mn-ea"/>
                <a:cs typeface="+mn-cs"/>
              </a:defRPr>
            </a:lvl7pPr>
            <a:lvl8pPr marL="3200400" algn="l" defTabSz="914400" rtl="0" eaLnBrk="1" latinLnBrk="0" hangingPunct="1">
              <a:defRPr sz="1600" kern="1200">
                <a:solidFill>
                  <a:schemeClr val="tx1"/>
                </a:solidFill>
                <a:latin typeface="Verdana" pitchFamily="34" charset="0"/>
                <a:ea typeface="+mn-ea"/>
                <a:cs typeface="+mn-cs"/>
              </a:defRPr>
            </a:lvl8pPr>
            <a:lvl9pPr marL="3657600" algn="l" defTabSz="914400" rtl="0" eaLnBrk="1" latinLnBrk="0" hangingPunct="1">
              <a:defRPr sz="1600" kern="1200">
                <a:solidFill>
                  <a:schemeClr val="tx1"/>
                </a:solidFill>
                <a:latin typeface="Verdana" pitchFamily="34" charset="0"/>
                <a:ea typeface="+mn-ea"/>
                <a:cs typeface="+mn-cs"/>
              </a:defRPr>
            </a:lvl9pPr>
          </a:lstStyle>
          <a:p>
            <a:r>
              <a:rPr lang="en-US" sz="1000" dirty="0">
                <a:latin typeface="Arial" panose="020B0604020202020204" pitchFamily="34" charset="0"/>
                <a:cs typeface="Arial" panose="020B0604020202020204" pitchFamily="34" charset="0"/>
              </a:rPr>
              <a:t>Image: ATSSA</a:t>
            </a:r>
          </a:p>
        </p:txBody>
      </p:sp>
    </p:spTree>
    <p:extLst>
      <p:ext uri="{BB962C8B-B14F-4D97-AF65-F5344CB8AC3E}">
        <p14:creationId xmlns:p14="http://schemas.microsoft.com/office/powerpoint/2010/main" val="13144762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n example of night work with proper illumination - drums channelizing traffic and portable light tower illuminating the area"/>
          <p:cNvPicPr>
            <a:picLocks noChangeAspect="1" noChangeArrowheads="1"/>
          </p:cNvPicPr>
          <p:nvPr/>
        </p:nvPicPr>
        <p:blipFill>
          <a:blip r:embed="rId3" cstate="print"/>
          <a:srcRect l="42753" t="31250" r="18594" b="31250"/>
          <a:stretch>
            <a:fillRect/>
          </a:stretch>
        </p:blipFill>
        <p:spPr bwMode="auto">
          <a:xfrm>
            <a:off x="101600" y="1676400"/>
            <a:ext cx="8940800" cy="4876800"/>
          </a:xfrm>
          <a:prstGeom prst="rect">
            <a:avLst/>
          </a:prstGeom>
          <a:noFill/>
          <a:ln w="9525">
            <a:noFill/>
            <a:miter lim="800000"/>
            <a:headEnd/>
            <a:tailEnd/>
          </a:ln>
        </p:spPr>
      </p:pic>
      <p:sp>
        <p:nvSpPr>
          <p:cNvPr id="4" name="Rectangle 2"/>
          <p:cNvSpPr txBox="1">
            <a:spLocks noChangeArrowheads="1"/>
          </p:cNvSpPr>
          <p:nvPr/>
        </p:nvSpPr>
        <p:spPr bwMode="auto">
          <a:xfrm>
            <a:off x="1676400" y="445236"/>
            <a:ext cx="7467600" cy="685801"/>
          </a:xfrm>
          <a:prstGeom prst="rect">
            <a:avLst/>
          </a:prstGeom>
          <a:noFill/>
          <a:ln>
            <a:miter lim="800000"/>
            <a:headEnd/>
            <a:tailEnd/>
          </a:ln>
        </p:spPr>
        <p:txBody>
          <a:bodyPr anchor="ctr"/>
          <a:lstStyle/>
          <a:p>
            <a:pPr>
              <a:defRPr/>
            </a:pPr>
            <a:r>
              <a:rPr lang="en-US" sz="3200" b="1" kern="0" dirty="0">
                <a:solidFill>
                  <a:srgbClr val="008080"/>
                </a:solidFill>
                <a:latin typeface="Arial" panose="020B0604020202020204" pitchFamily="34" charset="0"/>
              </a:rPr>
              <a:t>Proper Illumination, Worker Visibility and Glare Avoidance are Key!</a:t>
            </a:r>
          </a:p>
        </p:txBody>
      </p:sp>
      <p:sp>
        <p:nvSpPr>
          <p:cNvPr id="5" name="TextBox 4"/>
          <p:cNvSpPr txBox="1"/>
          <p:nvPr/>
        </p:nvSpPr>
        <p:spPr>
          <a:xfrm>
            <a:off x="304800" y="445236"/>
            <a:ext cx="1143000" cy="707886"/>
          </a:xfrm>
          <a:prstGeom prst="rect">
            <a:avLst/>
          </a:prstGeom>
          <a:solidFill>
            <a:schemeClr val="bg1"/>
          </a:solidFill>
          <a:ln w="57150">
            <a:solidFill>
              <a:srgbClr val="C00000"/>
            </a:solidFill>
          </a:ln>
        </p:spPr>
        <p:txBody>
          <a:bodyPr wrap="square" rtlCol="0">
            <a:spAutoFit/>
          </a:bodyPr>
          <a:lstStyle/>
          <a:p>
            <a:pPr algn="ctr"/>
            <a:r>
              <a:rPr lang="en-US" sz="4000" b="1" dirty="0">
                <a:latin typeface="Arial" panose="020B0604020202020204" pitchFamily="34" charset="0"/>
              </a:rPr>
              <a:t>126</a:t>
            </a:r>
          </a:p>
        </p:txBody>
      </p:sp>
      <p:sp>
        <p:nvSpPr>
          <p:cNvPr id="2" name="TextBox 1">
            <a:extLst>
              <a:ext uri="{FF2B5EF4-FFF2-40B4-BE49-F238E27FC236}">
                <a16:creationId xmlns:a16="http://schemas.microsoft.com/office/drawing/2014/main" id="{DFF5364E-D401-9815-EA93-0F6F9774C90E}"/>
              </a:ext>
            </a:extLst>
          </p:cNvPr>
          <p:cNvSpPr txBox="1"/>
          <p:nvPr/>
        </p:nvSpPr>
        <p:spPr>
          <a:xfrm>
            <a:off x="7772400" y="1329751"/>
            <a:ext cx="1027845" cy="246221"/>
          </a:xfrm>
          <a:prstGeom prst="rect">
            <a:avLst/>
          </a:prstGeom>
          <a:noFill/>
        </p:spPr>
        <p:txBody>
          <a:bodyPr wrap="none" rtlCol="0">
            <a:spAutoFit/>
          </a:bodyPr>
          <a:lstStyle>
            <a:defPPr>
              <a:defRPr lang="en-US"/>
            </a:defPPr>
            <a:lvl1pPr algn="l" rtl="0" fontAlgn="base">
              <a:spcBef>
                <a:spcPct val="0"/>
              </a:spcBef>
              <a:spcAft>
                <a:spcPct val="0"/>
              </a:spcAft>
              <a:defRPr sz="1600" kern="1200">
                <a:solidFill>
                  <a:schemeClr val="tx1"/>
                </a:solidFill>
                <a:latin typeface="Verdana" pitchFamily="34" charset="0"/>
                <a:ea typeface="+mn-ea"/>
                <a:cs typeface="+mn-cs"/>
              </a:defRPr>
            </a:lvl1pPr>
            <a:lvl2pPr marL="457200" algn="l" rtl="0" fontAlgn="base">
              <a:spcBef>
                <a:spcPct val="0"/>
              </a:spcBef>
              <a:spcAft>
                <a:spcPct val="0"/>
              </a:spcAft>
              <a:defRPr sz="1600" kern="1200">
                <a:solidFill>
                  <a:schemeClr val="tx1"/>
                </a:solidFill>
                <a:latin typeface="Verdana" pitchFamily="34" charset="0"/>
                <a:ea typeface="+mn-ea"/>
                <a:cs typeface="+mn-cs"/>
              </a:defRPr>
            </a:lvl2pPr>
            <a:lvl3pPr marL="914400" algn="l" rtl="0" fontAlgn="base">
              <a:spcBef>
                <a:spcPct val="0"/>
              </a:spcBef>
              <a:spcAft>
                <a:spcPct val="0"/>
              </a:spcAft>
              <a:defRPr sz="1600" kern="1200">
                <a:solidFill>
                  <a:schemeClr val="tx1"/>
                </a:solidFill>
                <a:latin typeface="Verdana" pitchFamily="34" charset="0"/>
                <a:ea typeface="+mn-ea"/>
                <a:cs typeface="+mn-cs"/>
              </a:defRPr>
            </a:lvl3pPr>
            <a:lvl4pPr marL="1371600" algn="l" rtl="0" fontAlgn="base">
              <a:spcBef>
                <a:spcPct val="0"/>
              </a:spcBef>
              <a:spcAft>
                <a:spcPct val="0"/>
              </a:spcAft>
              <a:defRPr sz="1600" kern="1200">
                <a:solidFill>
                  <a:schemeClr val="tx1"/>
                </a:solidFill>
                <a:latin typeface="Verdana" pitchFamily="34" charset="0"/>
                <a:ea typeface="+mn-ea"/>
                <a:cs typeface="+mn-cs"/>
              </a:defRPr>
            </a:lvl4pPr>
            <a:lvl5pPr marL="1828800" algn="l" rtl="0" fontAlgn="base">
              <a:spcBef>
                <a:spcPct val="0"/>
              </a:spcBef>
              <a:spcAft>
                <a:spcPct val="0"/>
              </a:spcAft>
              <a:defRPr sz="1600" kern="1200">
                <a:solidFill>
                  <a:schemeClr val="tx1"/>
                </a:solidFill>
                <a:latin typeface="Verdana" pitchFamily="34" charset="0"/>
                <a:ea typeface="+mn-ea"/>
                <a:cs typeface="+mn-cs"/>
              </a:defRPr>
            </a:lvl5pPr>
            <a:lvl6pPr marL="2286000" algn="l" defTabSz="914400" rtl="0" eaLnBrk="1" latinLnBrk="0" hangingPunct="1">
              <a:defRPr sz="1600" kern="1200">
                <a:solidFill>
                  <a:schemeClr val="tx1"/>
                </a:solidFill>
                <a:latin typeface="Verdana" pitchFamily="34" charset="0"/>
                <a:ea typeface="+mn-ea"/>
                <a:cs typeface="+mn-cs"/>
              </a:defRPr>
            </a:lvl6pPr>
            <a:lvl7pPr marL="2743200" algn="l" defTabSz="914400" rtl="0" eaLnBrk="1" latinLnBrk="0" hangingPunct="1">
              <a:defRPr sz="1600" kern="1200">
                <a:solidFill>
                  <a:schemeClr val="tx1"/>
                </a:solidFill>
                <a:latin typeface="Verdana" pitchFamily="34" charset="0"/>
                <a:ea typeface="+mn-ea"/>
                <a:cs typeface="+mn-cs"/>
              </a:defRPr>
            </a:lvl7pPr>
            <a:lvl8pPr marL="3200400" algn="l" defTabSz="914400" rtl="0" eaLnBrk="1" latinLnBrk="0" hangingPunct="1">
              <a:defRPr sz="1600" kern="1200">
                <a:solidFill>
                  <a:schemeClr val="tx1"/>
                </a:solidFill>
                <a:latin typeface="Verdana" pitchFamily="34" charset="0"/>
                <a:ea typeface="+mn-ea"/>
                <a:cs typeface="+mn-cs"/>
              </a:defRPr>
            </a:lvl8pPr>
            <a:lvl9pPr marL="3657600" algn="l" defTabSz="914400" rtl="0" eaLnBrk="1" latinLnBrk="0" hangingPunct="1">
              <a:defRPr sz="1600" kern="1200">
                <a:solidFill>
                  <a:schemeClr val="tx1"/>
                </a:solidFill>
                <a:latin typeface="Verdana" pitchFamily="34" charset="0"/>
                <a:ea typeface="+mn-ea"/>
                <a:cs typeface="+mn-cs"/>
              </a:defRPr>
            </a:lvl9pPr>
          </a:lstStyle>
          <a:p>
            <a:r>
              <a:rPr lang="en-US" sz="1000" dirty="0">
                <a:latin typeface="Arial" panose="020B0604020202020204" pitchFamily="34" charset="0"/>
                <a:cs typeface="Arial" panose="020B0604020202020204" pitchFamily="34" charset="0"/>
              </a:rPr>
              <a:t>Image: ATSSA</a:t>
            </a:r>
          </a:p>
        </p:txBody>
      </p:sp>
    </p:spTree>
    <p:extLst>
      <p:ext uri="{BB962C8B-B14F-4D97-AF65-F5344CB8AC3E}">
        <p14:creationId xmlns:p14="http://schemas.microsoft.com/office/powerpoint/2010/main" val="38193647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Content Placeholder 1"/>
          <p:cNvSpPr>
            <a:spLocks noGrp="1"/>
          </p:cNvSpPr>
          <p:nvPr>
            <p:ph idx="1"/>
          </p:nvPr>
        </p:nvSpPr>
        <p:spPr>
          <a:xfrm>
            <a:off x="457200" y="1676400"/>
            <a:ext cx="6172200" cy="4419600"/>
          </a:xfrm>
        </p:spPr>
        <p:txBody>
          <a:bodyPr/>
          <a:lstStyle/>
          <a:p>
            <a:r>
              <a:rPr lang="en-US" dirty="0"/>
              <a:t>To accommodate run-off-the-road incidents, disabled vehicles, or emergency situations, </a:t>
            </a:r>
            <a:r>
              <a:rPr lang="en-US" b="1" dirty="0"/>
              <a:t>unencumbered roadside recovery areas or clear zones </a:t>
            </a:r>
            <a:r>
              <a:rPr lang="en-US" dirty="0"/>
              <a:t>should be provided where practical</a:t>
            </a:r>
          </a:p>
        </p:txBody>
      </p:sp>
      <p:sp>
        <p:nvSpPr>
          <p:cNvPr id="3" name="Rectangle 2"/>
          <p:cNvSpPr txBox="1">
            <a:spLocks noChangeArrowheads="1"/>
          </p:cNvSpPr>
          <p:nvPr/>
        </p:nvSpPr>
        <p:spPr bwMode="auto">
          <a:xfrm>
            <a:off x="1676400" y="533399"/>
            <a:ext cx="7467600" cy="685801"/>
          </a:xfrm>
          <a:prstGeom prst="rect">
            <a:avLst/>
          </a:prstGeom>
          <a:noFill/>
          <a:ln>
            <a:miter lim="800000"/>
            <a:headEnd/>
            <a:tailEnd/>
          </a:ln>
        </p:spPr>
        <p:txBody>
          <a:bodyPr anchor="ctr"/>
          <a:lstStyle/>
          <a:p>
            <a:pPr marL="457200" indent="-457200">
              <a:defRPr/>
            </a:pPr>
            <a:r>
              <a:rPr lang="en-US" sz="3200" b="1" kern="0" dirty="0">
                <a:solidFill>
                  <a:srgbClr val="008080"/>
                </a:solidFill>
                <a:latin typeface="Arial" panose="020B0604020202020204" pitchFamily="34" charset="0"/>
              </a:rPr>
              <a:t>9. Consequences to Road Users Resulting from Roadway Departure </a:t>
            </a:r>
          </a:p>
        </p:txBody>
      </p:sp>
      <p:sp>
        <p:nvSpPr>
          <p:cNvPr id="4" name="TextBox 3"/>
          <p:cNvSpPr txBox="1"/>
          <p:nvPr/>
        </p:nvSpPr>
        <p:spPr>
          <a:xfrm>
            <a:off x="304800" y="533399"/>
            <a:ext cx="1143000" cy="707886"/>
          </a:xfrm>
          <a:prstGeom prst="rect">
            <a:avLst/>
          </a:prstGeom>
          <a:solidFill>
            <a:schemeClr val="bg1"/>
          </a:solidFill>
          <a:ln w="57150">
            <a:solidFill>
              <a:srgbClr val="C00000"/>
            </a:solidFill>
          </a:ln>
        </p:spPr>
        <p:txBody>
          <a:bodyPr wrap="square" rtlCol="0">
            <a:spAutoFit/>
          </a:bodyPr>
          <a:lstStyle/>
          <a:p>
            <a:pPr algn="ctr"/>
            <a:r>
              <a:rPr lang="en-US" sz="4000" b="1" dirty="0">
                <a:latin typeface="Arial" panose="020B0604020202020204" pitchFamily="34" charset="0"/>
              </a:rPr>
              <a:t>46</a:t>
            </a:r>
          </a:p>
        </p:txBody>
      </p:sp>
    </p:spTree>
    <p:extLst>
      <p:ext uri="{BB962C8B-B14F-4D97-AF65-F5344CB8AC3E}">
        <p14:creationId xmlns:p14="http://schemas.microsoft.com/office/powerpoint/2010/main" val="325327968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Content Placeholder 1"/>
          <p:cNvSpPr>
            <a:spLocks noGrp="1"/>
          </p:cNvSpPr>
          <p:nvPr>
            <p:ph idx="1"/>
          </p:nvPr>
        </p:nvSpPr>
        <p:spPr>
          <a:xfrm>
            <a:off x="318796" y="1524000"/>
            <a:ext cx="8839200" cy="4419600"/>
          </a:xfrm>
        </p:spPr>
        <p:txBody>
          <a:bodyPr/>
          <a:lstStyle/>
          <a:p>
            <a:r>
              <a:rPr lang="en-US" dirty="0"/>
              <a:t>The total roadside border area, starting at the edge of the traveled way, that is available for an errant driver to stop or regain control of a vehicle</a:t>
            </a:r>
          </a:p>
          <a:p>
            <a:r>
              <a:rPr lang="en-US" dirty="0"/>
              <a:t>Might consist of a shoulder, a recoverable slope, and/or a non-recoverable, traversable slope with a clear run-out area at its toe</a:t>
            </a:r>
          </a:p>
        </p:txBody>
      </p:sp>
      <p:sp>
        <p:nvSpPr>
          <p:cNvPr id="3" name="Rectangle 2"/>
          <p:cNvSpPr txBox="1">
            <a:spLocks noChangeArrowheads="1"/>
          </p:cNvSpPr>
          <p:nvPr/>
        </p:nvSpPr>
        <p:spPr bwMode="auto">
          <a:xfrm>
            <a:off x="1676400" y="152400"/>
            <a:ext cx="7467600" cy="1219200"/>
          </a:xfrm>
          <a:prstGeom prst="rect">
            <a:avLst/>
          </a:prstGeom>
          <a:noFill/>
          <a:ln>
            <a:miter lim="800000"/>
            <a:headEnd/>
            <a:tailEnd/>
          </a:ln>
        </p:spPr>
        <p:txBody>
          <a:bodyPr anchor="ctr"/>
          <a:lstStyle/>
          <a:p>
            <a:pPr>
              <a:defRPr/>
            </a:pPr>
            <a:r>
              <a:rPr lang="en-US" sz="3200" b="1" kern="0" dirty="0">
                <a:solidFill>
                  <a:srgbClr val="008080"/>
                </a:solidFill>
                <a:latin typeface="Arial" panose="020B0604020202020204" pitchFamily="34" charset="0"/>
              </a:rPr>
              <a:t>The Clear Zone</a:t>
            </a:r>
          </a:p>
        </p:txBody>
      </p:sp>
      <p:sp>
        <p:nvSpPr>
          <p:cNvPr id="4" name="TextBox 3"/>
          <p:cNvSpPr txBox="1"/>
          <p:nvPr/>
        </p:nvSpPr>
        <p:spPr>
          <a:xfrm>
            <a:off x="332792" y="385972"/>
            <a:ext cx="1143000" cy="707886"/>
          </a:xfrm>
          <a:prstGeom prst="rect">
            <a:avLst/>
          </a:prstGeom>
          <a:solidFill>
            <a:schemeClr val="bg1"/>
          </a:solidFill>
          <a:ln w="57150">
            <a:solidFill>
              <a:srgbClr val="C00000"/>
            </a:solidFill>
          </a:ln>
        </p:spPr>
        <p:txBody>
          <a:bodyPr wrap="square" rtlCol="0">
            <a:spAutoFit/>
          </a:bodyPr>
          <a:lstStyle/>
          <a:p>
            <a:pPr algn="ctr"/>
            <a:r>
              <a:rPr lang="en-US" sz="4000" b="1" dirty="0">
                <a:latin typeface="Arial" panose="020B0604020202020204" pitchFamily="34" charset="0"/>
              </a:rPr>
              <a:t>12</a:t>
            </a:r>
          </a:p>
        </p:txBody>
      </p:sp>
    </p:spTree>
    <p:extLst>
      <p:ext uri="{BB962C8B-B14F-4D97-AF65-F5344CB8AC3E}">
        <p14:creationId xmlns:p14="http://schemas.microsoft.com/office/powerpoint/2010/main" val="5177493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DISCUSSION</a:t>
            </a:r>
          </a:p>
        </p:txBody>
      </p:sp>
      <p:sp>
        <p:nvSpPr>
          <p:cNvPr id="3" name="Content Placeholder 2"/>
          <p:cNvSpPr>
            <a:spLocks noGrp="1"/>
          </p:cNvSpPr>
          <p:nvPr>
            <p:ph idx="1"/>
          </p:nvPr>
        </p:nvSpPr>
        <p:spPr>
          <a:xfrm>
            <a:off x="457200" y="1600200"/>
            <a:ext cx="7772400" cy="4495800"/>
          </a:xfrm>
        </p:spPr>
        <p:txBody>
          <a:bodyPr/>
          <a:lstStyle/>
          <a:p>
            <a:r>
              <a:rPr lang="en-US" dirty="0"/>
              <a:t>Which situations (type of work) place </a:t>
            </a:r>
            <a:r>
              <a:rPr lang="en-US" b="1" dirty="0"/>
              <a:t>workers at increased risk </a:t>
            </a:r>
            <a:r>
              <a:rPr lang="en-US" dirty="0"/>
              <a:t>from motorized traffic?</a:t>
            </a:r>
          </a:p>
          <a:p>
            <a:r>
              <a:rPr lang="en-US" dirty="0"/>
              <a:t>How do you define “risk”?</a:t>
            </a:r>
          </a:p>
        </p:txBody>
      </p:sp>
      <p:sp>
        <p:nvSpPr>
          <p:cNvPr id="5" name="TextBox 4"/>
          <p:cNvSpPr txBox="1"/>
          <p:nvPr/>
        </p:nvSpPr>
        <p:spPr>
          <a:xfrm>
            <a:off x="304800" y="4191000"/>
            <a:ext cx="8686800" cy="954107"/>
          </a:xfrm>
          <a:prstGeom prst="rect">
            <a:avLst/>
          </a:prstGeom>
          <a:solidFill>
            <a:schemeClr val="bg1"/>
          </a:solidFill>
          <a:ln w="57150">
            <a:solidFill>
              <a:srgbClr val="C00000"/>
            </a:solidFill>
          </a:ln>
        </p:spPr>
        <p:txBody>
          <a:bodyPr wrap="square" rtlCol="0">
            <a:spAutoFit/>
          </a:bodyPr>
          <a:lstStyle/>
          <a:p>
            <a:pPr algn="ctr"/>
            <a:r>
              <a:rPr lang="en-US" sz="2800" b="1" dirty="0">
                <a:latin typeface="Arial" panose="020B0604020202020204" pitchFamily="34" charset="0"/>
                <a:cs typeface="Arial" panose="020B0604020202020204" pitchFamily="34" charset="0"/>
              </a:rPr>
              <a:t>Definition of risk: exposure to the chance of injury or loss; a hazard or dangerous chance…</a:t>
            </a:r>
          </a:p>
        </p:txBody>
      </p:sp>
    </p:spTree>
    <p:extLst>
      <p:ext uri="{BB962C8B-B14F-4D97-AF65-F5344CB8AC3E}">
        <p14:creationId xmlns:p14="http://schemas.microsoft.com/office/powerpoint/2010/main" val="3925436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Example of a clear zone with truck on traveled way and clear zone measured from the edge and outward including the shoulder">
            <a:extLst>
              <a:ext uri="{FF2B5EF4-FFF2-40B4-BE49-F238E27FC236}">
                <a16:creationId xmlns:a16="http://schemas.microsoft.com/office/drawing/2014/main" id="{96CFF456-6496-404E-A4CE-CAB6458AA883}"/>
              </a:ext>
            </a:extLst>
          </p:cNvPr>
          <p:cNvPicPr>
            <a:picLocks noChangeAspect="1" noChangeArrowheads="1"/>
          </p:cNvPicPr>
          <p:nvPr/>
        </p:nvPicPr>
        <p:blipFill>
          <a:blip r:embed="rId3" cstate="print"/>
          <a:srcRect/>
          <a:stretch>
            <a:fillRect/>
          </a:stretch>
        </p:blipFill>
        <p:spPr bwMode="auto">
          <a:xfrm>
            <a:off x="228600" y="1524000"/>
            <a:ext cx="8588893" cy="4038600"/>
          </a:xfrm>
          <a:prstGeom prst="rect">
            <a:avLst/>
          </a:prstGeom>
          <a:noFill/>
          <a:ln w="9525">
            <a:noFill/>
            <a:miter lim="800000"/>
            <a:headEnd/>
            <a:tailEnd/>
          </a:ln>
          <a:effectLst/>
        </p:spPr>
      </p:pic>
      <p:sp>
        <p:nvSpPr>
          <p:cNvPr id="4" name="Rectangle 2">
            <a:extLst>
              <a:ext uri="{FF2B5EF4-FFF2-40B4-BE49-F238E27FC236}">
                <a16:creationId xmlns:a16="http://schemas.microsoft.com/office/drawing/2014/main" id="{889D1468-830E-48CF-A142-F8B5C0905C97}"/>
              </a:ext>
            </a:extLst>
          </p:cNvPr>
          <p:cNvSpPr txBox="1">
            <a:spLocks noChangeArrowheads="1"/>
          </p:cNvSpPr>
          <p:nvPr/>
        </p:nvSpPr>
        <p:spPr bwMode="auto">
          <a:xfrm>
            <a:off x="457200" y="152400"/>
            <a:ext cx="8686800" cy="1219200"/>
          </a:xfrm>
          <a:prstGeom prst="rect">
            <a:avLst/>
          </a:prstGeom>
          <a:noFill/>
          <a:ln>
            <a:miter lim="800000"/>
            <a:headEnd/>
            <a:tailEnd/>
          </a:ln>
        </p:spPr>
        <p:txBody>
          <a:bodyPr anchor="ctr"/>
          <a:lstStyle/>
          <a:p>
            <a:pPr>
              <a:defRPr/>
            </a:pPr>
            <a:r>
              <a:rPr lang="en-US" sz="3200" b="1" kern="0" dirty="0">
                <a:solidFill>
                  <a:srgbClr val="008080"/>
                </a:solidFill>
                <a:latin typeface="Arial" panose="020B0604020202020204" pitchFamily="34" charset="0"/>
              </a:rPr>
              <a:t>The Clear Zone</a:t>
            </a:r>
          </a:p>
        </p:txBody>
      </p:sp>
      <p:sp>
        <p:nvSpPr>
          <p:cNvPr id="6" name="TextBox 5">
            <a:extLst>
              <a:ext uri="{FF2B5EF4-FFF2-40B4-BE49-F238E27FC236}">
                <a16:creationId xmlns:a16="http://schemas.microsoft.com/office/drawing/2014/main" id="{B73948CA-D2FE-2B0C-3226-876C792A6359}"/>
              </a:ext>
            </a:extLst>
          </p:cNvPr>
          <p:cNvSpPr txBox="1"/>
          <p:nvPr/>
        </p:nvSpPr>
        <p:spPr>
          <a:xfrm>
            <a:off x="7162800" y="5210889"/>
            <a:ext cx="1027845" cy="246221"/>
          </a:xfrm>
          <a:prstGeom prst="rect">
            <a:avLst/>
          </a:prstGeom>
          <a:noFill/>
        </p:spPr>
        <p:txBody>
          <a:bodyPr wrap="none" rtlCol="0">
            <a:spAutoFit/>
          </a:bodyPr>
          <a:lstStyle>
            <a:defPPr>
              <a:defRPr lang="en-US"/>
            </a:defPPr>
            <a:lvl1pPr algn="l" rtl="0" fontAlgn="base">
              <a:spcBef>
                <a:spcPct val="0"/>
              </a:spcBef>
              <a:spcAft>
                <a:spcPct val="0"/>
              </a:spcAft>
              <a:defRPr sz="1600" kern="1200">
                <a:solidFill>
                  <a:schemeClr val="tx1"/>
                </a:solidFill>
                <a:latin typeface="Verdana" pitchFamily="34" charset="0"/>
                <a:ea typeface="+mn-ea"/>
                <a:cs typeface="+mn-cs"/>
              </a:defRPr>
            </a:lvl1pPr>
            <a:lvl2pPr marL="457200" algn="l" rtl="0" fontAlgn="base">
              <a:spcBef>
                <a:spcPct val="0"/>
              </a:spcBef>
              <a:spcAft>
                <a:spcPct val="0"/>
              </a:spcAft>
              <a:defRPr sz="1600" kern="1200">
                <a:solidFill>
                  <a:schemeClr val="tx1"/>
                </a:solidFill>
                <a:latin typeface="Verdana" pitchFamily="34" charset="0"/>
                <a:ea typeface="+mn-ea"/>
                <a:cs typeface="+mn-cs"/>
              </a:defRPr>
            </a:lvl2pPr>
            <a:lvl3pPr marL="914400" algn="l" rtl="0" fontAlgn="base">
              <a:spcBef>
                <a:spcPct val="0"/>
              </a:spcBef>
              <a:spcAft>
                <a:spcPct val="0"/>
              </a:spcAft>
              <a:defRPr sz="1600" kern="1200">
                <a:solidFill>
                  <a:schemeClr val="tx1"/>
                </a:solidFill>
                <a:latin typeface="Verdana" pitchFamily="34" charset="0"/>
                <a:ea typeface="+mn-ea"/>
                <a:cs typeface="+mn-cs"/>
              </a:defRPr>
            </a:lvl3pPr>
            <a:lvl4pPr marL="1371600" algn="l" rtl="0" fontAlgn="base">
              <a:spcBef>
                <a:spcPct val="0"/>
              </a:spcBef>
              <a:spcAft>
                <a:spcPct val="0"/>
              </a:spcAft>
              <a:defRPr sz="1600" kern="1200">
                <a:solidFill>
                  <a:schemeClr val="tx1"/>
                </a:solidFill>
                <a:latin typeface="Verdana" pitchFamily="34" charset="0"/>
                <a:ea typeface="+mn-ea"/>
                <a:cs typeface="+mn-cs"/>
              </a:defRPr>
            </a:lvl4pPr>
            <a:lvl5pPr marL="1828800" algn="l" rtl="0" fontAlgn="base">
              <a:spcBef>
                <a:spcPct val="0"/>
              </a:spcBef>
              <a:spcAft>
                <a:spcPct val="0"/>
              </a:spcAft>
              <a:defRPr sz="1600" kern="1200">
                <a:solidFill>
                  <a:schemeClr val="tx1"/>
                </a:solidFill>
                <a:latin typeface="Verdana" pitchFamily="34" charset="0"/>
                <a:ea typeface="+mn-ea"/>
                <a:cs typeface="+mn-cs"/>
              </a:defRPr>
            </a:lvl5pPr>
            <a:lvl6pPr marL="2286000" algn="l" defTabSz="914400" rtl="0" eaLnBrk="1" latinLnBrk="0" hangingPunct="1">
              <a:defRPr sz="1600" kern="1200">
                <a:solidFill>
                  <a:schemeClr val="tx1"/>
                </a:solidFill>
                <a:latin typeface="Verdana" pitchFamily="34" charset="0"/>
                <a:ea typeface="+mn-ea"/>
                <a:cs typeface="+mn-cs"/>
              </a:defRPr>
            </a:lvl6pPr>
            <a:lvl7pPr marL="2743200" algn="l" defTabSz="914400" rtl="0" eaLnBrk="1" latinLnBrk="0" hangingPunct="1">
              <a:defRPr sz="1600" kern="1200">
                <a:solidFill>
                  <a:schemeClr val="tx1"/>
                </a:solidFill>
                <a:latin typeface="Verdana" pitchFamily="34" charset="0"/>
                <a:ea typeface="+mn-ea"/>
                <a:cs typeface="+mn-cs"/>
              </a:defRPr>
            </a:lvl7pPr>
            <a:lvl8pPr marL="3200400" algn="l" defTabSz="914400" rtl="0" eaLnBrk="1" latinLnBrk="0" hangingPunct="1">
              <a:defRPr sz="1600" kern="1200">
                <a:solidFill>
                  <a:schemeClr val="tx1"/>
                </a:solidFill>
                <a:latin typeface="Verdana" pitchFamily="34" charset="0"/>
                <a:ea typeface="+mn-ea"/>
                <a:cs typeface="+mn-cs"/>
              </a:defRPr>
            </a:lvl8pPr>
            <a:lvl9pPr marL="3657600" algn="l" defTabSz="914400" rtl="0" eaLnBrk="1" latinLnBrk="0" hangingPunct="1">
              <a:defRPr sz="1600" kern="1200">
                <a:solidFill>
                  <a:schemeClr val="tx1"/>
                </a:solidFill>
                <a:latin typeface="Verdana" pitchFamily="34" charset="0"/>
                <a:ea typeface="+mn-ea"/>
                <a:cs typeface="+mn-cs"/>
              </a:defRPr>
            </a:lvl9pPr>
          </a:lstStyle>
          <a:p>
            <a:r>
              <a:rPr lang="en-US" sz="1000" dirty="0">
                <a:latin typeface="Arial" panose="020B0604020202020204" pitchFamily="34" charset="0"/>
                <a:cs typeface="Arial" panose="020B0604020202020204" pitchFamily="34" charset="0"/>
              </a:rPr>
              <a:t>Image: ATSSA</a:t>
            </a:r>
          </a:p>
        </p:txBody>
      </p:sp>
    </p:spTree>
    <p:extLst>
      <p:ext uri="{BB962C8B-B14F-4D97-AF65-F5344CB8AC3E}">
        <p14:creationId xmlns:p14="http://schemas.microsoft.com/office/powerpoint/2010/main" val="37490964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Content Placeholder 1"/>
          <p:cNvSpPr>
            <a:spLocks noGrp="1"/>
          </p:cNvSpPr>
          <p:nvPr>
            <p:ph idx="1"/>
          </p:nvPr>
        </p:nvSpPr>
        <p:spPr>
          <a:xfrm>
            <a:off x="304800" y="1524000"/>
            <a:ext cx="8229600" cy="4419600"/>
          </a:xfrm>
        </p:spPr>
        <p:txBody>
          <a:bodyPr/>
          <a:lstStyle/>
          <a:p>
            <a:r>
              <a:rPr lang="en-US" dirty="0"/>
              <a:t>Avoid non-recoverable slopes</a:t>
            </a:r>
          </a:p>
          <a:p>
            <a:pPr lvl="1"/>
            <a:r>
              <a:rPr lang="en-US" dirty="0"/>
              <a:t>Slopes greater than 4:1</a:t>
            </a:r>
          </a:p>
          <a:p>
            <a:r>
              <a:rPr lang="en-US" dirty="0"/>
              <a:t>May address:</a:t>
            </a:r>
          </a:p>
          <a:p>
            <a:pPr lvl="1"/>
            <a:r>
              <a:rPr lang="en-US" dirty="0"/>
              <a:t>Drop-offs</a:t>
            </a:r>
          </a:p>
          <a:p>
            <a:pPr lvl="1"/>
            <a:r>
              <a:rPr lang="en-US" dirty="0"/>
              <a:t>Above ground hazards</a:t>
            </a:r>
          </a:p>
          <a:p>
            <a:pPr lvl="1"/>
            <a:r>
              <a:rPr lang="en-US" dirty="0"/>
              <a:t>Bridge piers</a:t>
            </a:r>
          </a:p>
          <a:p>
            <a:pPr lvl="1"/>
            <a:r>
              <a:rPr lang="en-US" dirty="0"/>
              <a:t>Construction materials and equipment located within the clear zone</a:t>
            </a:r>
          </a:p>
        </p:txBody>
      </p:sp>
      <p:sp>
        <p:nvSpPr>
          <p:cNvPr id="3" name="Rectangle 2"/>
          <p:cNvSpPr txBox="1">
            <a:spLocks noChangeArrowheads="1"/>
          </p:cNvSpPr>
          <p:nvPr/>
        </p:nvSpPr>
        <p:spPr bwMode="auto">
          <a:xfrm>
            <a:off x="533400" y="152400"/>
            <a:ext cx="8458200" cy="1219200"/>
          </a:xfrm>
          <a:prstGeom prst="rect">
            <a:avLst/>
          </a:prstGeom>
          <a:noFill/>
          <a:ln>
            <a:miter lim="800000"/>
            <a:headEnd/>
            <a:tailEnd/>
          </a:ln>
        </p:spPr>
        <p:txBody>
          <a:bodyPr anchor="ctr"/>
          <a:lstStyle/>
          <a:p>
            <a:pPr>
              <a:defRPr/>
            </a:pPr>
            <a:r>
              <a:rPr lang="en-US" sz="3200" b="1" kern="0" dirty="0">
                <a:solidFill>
                  <a:srgbClr val="008080"/>
                </a:solidFill>
                <a:latin typeface="Arial" panose="020B0604020202020204" pitchFamily="34" charset="0"/>
              </a:rPr>
              <a:t>Clear Zones</a:t>
            </a:r>
          </a:p>
        </p:txBody>
      </p:sp>
    </p:spTree>
    <p:extLst>
      <p:ext uri="{BB962C8B-B14F-4D97-AF65-F5344CB8AC3E}">
        <p14:creationId xmlns:p14="http://schemas.microsoft.com/office/powerpoint/2010/main" val="85257491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dirty="0"/>
          </a:p>
        </p:txBody>
      </p:sp>
      <p:sp>
        <p:nvSpPr>
          <p:cNvPr id="14339" name="Content Placeholder 2"/>
          <p:cNvSpPr>
            <a:spLocks noGrp="1"/>
          </p:cNvSpPr>
          <p:nvPr>
            <p:ph idx="1"/>
          </p:nvPr>
        </p:nvSpPr>
        <p:spPr/>
        <p:txBody>
          <a:bodyPr/>
          <a:lstStyle/>
          <a:p>
            <a:endParaRPr lang="en-US" dirty="0"/>
          </a:p>
        </p:txBody>
      </p:sp>
      <p:pic>
        <p:nvPicPr>
          <p:cNvPr id="14340" name="Picture 2" descr="Picture of cars on a highway with a gradual slope of gravel and drums delineating the edged drop"/>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5" name="Rectangle 3"/>
          <p:cNvSpPr txBox="1">
            <a:spLocks noChangeArrowheads="1"/>
          </p:cNvSpPr>
          <p:nvPr/>
        </p:nvSpPr>
        <p:spPr bwMode="auto">
          <a:xfrm>
            <a:off x="609600" y="5029200"/>
            <a:ext cx="2895600" cy="1311275"/>
          </a:xfrm>
          <a:prstGeom prst="rect">
            <a:avLst/>
          </a:prstGeom>
          <a:solidFill>
            <a:schemeClr val="bg1"/>
          </a:solidFill>
          <a:ln w="9525">
            <a:noFill/>
            <a:miter lim="800000"/>
            <a:headEnd/>
            <a:tailEnd/>
          </a:ln>
          <a:effectLst>
            <a:outerShdw dist="28398" dir="3806097" algn="ctr" rotWithShape="0">
              <a:schemeClr val="tx2"/>
            </a:outerShdw>
          </a:effectLst>
        </p:spPr>
        <p:txBody>
          <a:bodyPr anchor="ctr"/>
          <a:lstStyle/>
          <a:p>
            <a:pPr algn="ctr">
              <a:defRPr/>
            </a:pPr>
            <a:r>
              <a:rPr lang="en-US" sz="3600" b="1" kern="0" dirty="0">
                <a:solidFill>
                  <a:srgbClr val="008080"/>
                </a:solidFill>
                <a:latin typeface="Arial" panose="020B0604020202020204" pitchFamily="34" charset="0"/>
                <a:ea typeface="+mj-ea"/>
                <a:cs typeface="Arial" panose="020B0604020202020204" pitchFamily="34" charset="0"/>
              </a:rPr>
              <a:t>Drop-off</a:t>
            </a:r>
            <a:br>
              <a:rPr lang="en-US" sz="3600" b="1" kern="0" dirty="0">
                <a:solidFill>
                  <a:srgbClr val="008080"/>
                </a:solidFill>
                <a:latin typeface="Arial" panose="020B0604020202020204" pitchFamily="34" charset="0"/>
                <a:ea typeface="+mj-ea"/>
                <a:cs typeface="Arial" panose="020B0604020202020204" pitchFamily="34" charset="0"/>
              </a:rPr>
            </a:br>
            <a:r>
              <a:rPr lang="en-US" sz="3600" b="1" kern="0" dirty="0">
                <a:solidFill>
                  <a:srgbClr val="008080"/>
                </a:solidFill>
                <a:latin typeface="Arial" panose="020B0604020202020204" pitchFamily="34" charset="0"/>
                <a:ea typeface="+mj-ea"/>
                <a:cs typeface="Arial" panose="020B0604020202020204" pitchFamily="34" charset="0"/>
              </a:rPr>
              <a:t>Condition</a:t>
            </a:r>
          </a:p>
        </p:txBody>
      </p:sp>
      <p:sp>
        <p:nvSpPr>
          <p:cNvPr id="3" name="TextBox 2">
            <a:extLst>
              <a:ext uri="{FF2B5EF4-FFF2-40B4-BE49-F238E27FC236}">
                <a16:creationId xmlns:a16="http://schemas.microsoft.com/office/drawing/2014/main" id="{AD478351-5001-0704-959B-8BBCBE821B9F}"/>
              </a:ext>
            </a:extLst>
          </p:cNvPr>
          <p:cNvSpPr txBox="1"/>
          <p:nvPr/>
        </p:nvSpPr>
        <p:spPr>
          <a:xfrm>
            <a:off x="7798655" y="6319838"/>
            <a:ext cx="1027845" cy="246221"/>
          </a:xfrm>
          <a:prstGeom prst="rect">
            <a:avLst/>
          </a:prstGeom>
          <a:noFill/>
        </p:spPr>
        <p:txBody>
          <a:bodyPr wrap="none" rtlCol="0">
            <a:spAutoFit/>
          </a:bodyPr>
          <a:lstStyle>
            <a:defPPr>
              <a:defRPr lang="en-US"/>
            </a:defPPr>
            <a:lvl1pPr algn="l" rtl="0" fontAlgn="base">
              <a:spcBef>
                <a:spcPct val="0"/>
              </a:spcBef>
              <a:spcAft>
                <a:spcPct val="0"/>
              </a:spcAft>
              <a:defRPr sz="1600" kern="1200">
                <a:solidFill>
                  <a:schemeClr val="tx1"/>
                </a:solidFill>
                <a:latin typeface="Verdana" pitchFamily="34" charset="0"/>
                <a:ea typeface="+mn-ea"/>
                <a:cs typeface="+mn-cs"/>
              </a:defRPr>
            </a:lvl1pPr>
            <a:lvl2pPr marL="457200" algn="l" rtl="0" fontAlgn="base">
              <a:spcBef>
                <a:spcPct val="0"/>
              </a:spcBef>
              <a:spcAft>
                <a:spcPct val="0"/>
              </a:spcAft>
              <a:defRPr sz="1600" kern="1200">
                <a:solidFill>
                  <a:schemeClr val="tx1"/>
                </a:solidFill>
                <a:latin typeface="Verdana" pitchFamily="34" charset="0"/>
                <a:ea typeface="+mn-ea"/>
                <a:cs typeface="+mn-cs"/>
              </a:defRPr>
            </a:lvl2pPr>
            <a:lvl3pPr marL="914400" algn="l" rtl="0" fontAlgn="base">
              <a:spcBef>
                <a:spcPct val="0"/>
              </a:spcBef>
              <a:spcAft>
                <a:spcPct val="0"/>
              </a:spcAft>
              <a:defRPr sz="1600" kern="1200">
                <a:solidFill>
                  <a:schemeClr val="tx1"/>
                </a:solidFill>
                <a:latin typeface="Verdana" pitchFamily="34" charset="0"/>
                <a:ea typeface="+mn-ea"/>
                <a:cs typeface="+mn-cs"/>
              </a:defRPr>
            </a:lvl3pPr>
            <a:lvl4pPr marL="1371600" algn="l" rtl="0" fontAlgn="base">
              <a:spcBef>
                <a:spcPct val="0"/>
              </a:spcBef>
              <a:spcAft>
                <a:spcPct val="0"/>
              </a:spcAft>
              <a:defRPr sz="1600" kern="1200">
                <a:solidFill>
                  <a:schemeClr val="tx1"/>
                </a:solidFill>
                <a:latin typeface="Verdana" pitchFamily="34" charset="0"/>
                <a:ea typeface="+mn-ea"/>
                <a:cs typeface="+mn-cs"/>
              </a:defRPr>
            </a:lvl4pPr>
            <a:lvl5pPr marL="1828800" algn="l" rtl="0" fontAlgn="base">
              <a:spcBef>
                <a:spcPct val="0"/>
              </a:spcBef>
              <a:spcAft>
                <a:spcPct val="0"/>
              </a:spcAft>
              <a:defRPr sz="1600" kern="1200">
                <a:solidFill>
                  <a:schemeClr val="tx1"/>
                </a:solidFill>
                <a:latin typeface="Verdana" pitchFamily="34" charset="0"/>
                <a:ea typeface="+mn-ea"/>
                <a:cs typeface="+mn-cs"/>
              </a:defRPr>
            </a:lvl5pPr>
            <a:lvl6pPr marL="2286000" algn="l" defTabSz="914400" rtl="0" eaLnBrk="1" latinLnBrk="0" hangingPunct="1">
              <a:defRPr sz="1600" kern="1200">
                <a:solidFill>
                  <a:schemeClr val="tx1"/>
                </a:solidFill>
                <a:latin typeface="Verdana" pitchFamily="34" charset="0"/>
                <a:ea typeface="+mn-ea"/>
                <a:cs typeface="+mn-cs"/>
              </a:defRPr>
            </a:lvl6pPr>
            <a:lvl7pPr marL="2743200" algn="l" defTabSz="914400" rtl="0" eaLnBrk="1" latinLnBrk="0" hangingPunct="1">
              <a:defRPr sz="1600" kern="1200">
                <a:solidFill>
                  <a:schemeClr val="tx1"/>
                </a:solidFill>
                <a:latin typeface="Verdana" pitchFamily="34" charset="0"/>
                <a:ea typeface="+mn-ea"/>
                <a:cs typeface="+mn-cs"/>
              </a:defRPr>
            </a:lvl7pPr>
            <a:lvl8pPr marL="3200400" algn="l" defTabSz="914400" rtl="0" eaLnBrk="1" latinLnBrk="0" hangingPunct="1">
              <a:defRPr sz="1600" kern="1200">
                <a:solidFill>
                  <a:schemeClr val="tx1"/>
                </a:solidFill>
                <a:latin typeface="Verdana" pitchFamily="34" charset="0"/>
                <a:ea typeface="+mn-ea"/>
                <a:cs typeface="+mn-cs"/>
              </a:defRPr>
            </a:lvl8pPr>
            <a:lvl9pPr marL="3657600" algn="l" defTabSz="914400" rtl="0" eaLnBrk="1" latinLnBrk="0" hangingPunct="1">
              <a:defRPr sz="1600" kern="1200">
                <a:solidFill>
                  <a:schemeClr val="tx1"/>
                </a:solidFill>
                <a:latin typeface="Verdana" pitchFamily="34" charset="0"/>
                <a:ea typeface="+mn-ea"/>
                <a:cs typeface="+mn-cs"/>
              </a:defRPr>
            </a:lvl9pPr>
          </a:lstStyle>
          <a:p>
            <a:r>
              <a:rPr lang="en-US" sz="1000" dirty="0">
                <a:solidFill>
                  <a:schemeClr val="bg1"/>
                </a:solidFill>
                <a:latin typeface="Arial" panose="020B0604020202020204" pitchFamily="34" charset="0"/>
                <a:cs typeface="Arial" panose="020B0604020202020204" pitchFamily="34" charset="0"/>
              </a:rPr>
              <a:t>Image: ATSSA</a:t>
            </a:r>
          </a:p>
        </p:txBody>
      </p:sp>
      <p:pic>
        <p:nvPicPr>
          <p:cNvPr id="4" name="Picture 2" descr="G:\DCIM\103_1210\IMGP7195.JPG&#10;Picture of cars on a highway">
            <a:extLst>
              <a:ext uri="{FF2B5EF4-FFF2-40B4-BE49-F238E27FC236}">
                <a16:creationId xmlns:a16="http://schemas.microsoft.com/office/drawing/2014/main" id="{B241374D-82C9-3691-1A92-7EF479822AE0}"/>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artisticBlur/>
                    </a14:imgEffect>
                  </a14:imgLayer>
                </a14:imgProps>
              </a:ext>
            </a:extLst>
          </a:blip>
          <a:srcRect l="14167" t="22223" r="83333" b="76433"/>
          <a:stretch/>
        </p:blipFill>
        <p:spPr bwMode="auto">
          <a:xfrm>
            <a:off x="1295400" y="1524000"/>
            <a:ext cx="228600" cy="92229"/>
          </a:xfrm>
          <a:prstGeom prst="rect">
            <a:avLst/>
          </a:prstGeom>
          <a:noFill/>
          <a:ln w="9525">
            <a:noFill/>
            <a:miter lim="800000"/>
            <a:headEnd/>
            <a:tailEnd/>
          </a:ln>
        </p:spPr>
      </p:pic>
    </p:spTree>
    <p:extLst>
      <p:ext uri="{BB962C8B-B14F-4D97-AF65-F5344CB8AC3E}">
        <p14:creationId xmlns:p14="http://schemas.microsoft.com/office/powerpoint/2010/main" val="378810906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p:txBody>
      </p:sp>
      <p:pic>
        <p:nvPicPr>
          <p:cNvPr id="20482" name="Picture 2" descr="Sidewalk construction with cones separating traffic from the work"/>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3" name="TextBox 2">
            <a:extLst>
              <a:ext uri="{FF2B5EF4-FFF2-40B4-BE49-F238E27FC236}">
                <a16:creationId xmlns:a16="http://schemas.microsoft.com/office/drawing/2014/main" id="{F1564FCC-3A5A-FA0C-B92F-4841A12C6A30}"/>
              </a:ext>
            </a:extLst>
          </p:cNvPr>
          <p:cNvSpPr txBox="1"/>
          <p:nvPr/>
        </p:nvSpPr>
        <p:spPr>
          <a:xfrm>
            <a:off x="7811355" y="6400800"/>
            <a:ext cx="1027845" cy="246221"/>
          </a:xfrm>
          <a:prstGeom prst="rect">
            <a:avLst/>
          </a:prstGeom>
          <a:noFill/>
        </p:spPr>
        <p:txBody>
          <a:bodyPr wrap="none" rtlCol="0">
            <a:spAutoFit/>
          </a:bodyPr>
          <a:lstStyle>
            <a:defPPr>
              <a:defRPr lang="en-US"/>
            </a:defPPr>
            <a:lvl1pPr algn="l" rtl="0" fontAlgn="base">
              <a:spcBef>
                <a:spcPct val="0"/>
              </a:spcBef>
              <a:spcAft>
                <a:spcPct val="0"/>
              </a:spcAft>
              <a:defRPr sz="1600" kern="1200">
                <a:solidFill>
                  <a:schemeClr val="tx1"/>
                </a:solidFill>
                <a:latin typeface="Verdana" pitchFamily="34" charset="0"/>
                <a:ea typeface="+mn-ea"/>
                <a:cs typeface="+mn-cs"/>
              </a:defRPr>
            </a:lvl1pPr>
            <a:lvl2pPr marL="457200" algn="l" rtl="0" fontAlgn="base">
              <a:spcBef>
                <a:spcPct val="0"/>
              </a:spcBef>
              <a:spcAft>
                <a:spcPct val="0"/>
              </a:spcAft>
              <a:defRPr sz="1600" kern="1200">
                <a:solidFill>
                  <a:schemeClr val="tx1"/>
                </a:solidFill>
                <a:latin typeface="Verdana" pitchFamily="34" charset="0"/>
                <a:ea typeface="+mn-ea"/>
                <a:cs typeface="+mn-cs"/>
              </a:defRPr>
            </a:lvl2pPr>
            <a:lvl3pPr marL="914400" algn="l" rtl="0" fontAlgn="base">
              <a:spcBef>
                <a:spcPct val="0"/>
              </a:spcBef>
              <a:spcAft>
                <a:spcPct val="0"/>
              </a:spcAft>
              <a:defRPr sz="1600" kern="1200">
                <a:solidFill>
                  <a:schemeClr val="tx1"/>
                </a:solidFill>
                <a:latin typeface="Verdana" pitchFamily="34" charset="0"/>
                <a:ea typeface="+mn-ea"/>
                <a:cs typeface="+mn-cs"/>
              </a:defRPr>
            </a:lvl3pPr>
            <a:lvl4pPr marL="1371600" algn="l" rtl="0" fontAlgn="base">
              <a:spcBef>
                <a:spcPct val="0"/>
              </a:spcBef>
              <a:spcAft>
                <a:spcPct val="0"/>
              </a:spcAft>
              <a:defRPr sz="1600" kern="1200">
                <a:solidFill>
                  <a:schemeClr val="tx1"/>
                </a:solidFill>
                <a:latin typeface="Verdana" pitchFamily="34" charset="0"/>
                <a:ea typeface="+mn-ea"/>
                <a:cs typeface="+mn-cs"/>
              </a:defRPr>
            </a:lvl4pPr>
            <a:lvl5pPr marL="1828800" algn="l" rtl="0" fontAlgn="base">
              <a:spcBef>
                <a:spcPct val="0"/>
              </a:spcBef>
              <a:spcAft>
                <a:spcPct val="0"/>
              </a:spcAft>
              <a:defRPr sz="1600" kern="1200">
                <a:solidFill>
                  <a:schemeClr val="tx1"/>
                </a:solidFill>
                <a:latin typeface="Verdana" pitchFamily="34" charset="0"/>
                <a:ea typeface="+mn-ea"/>
                <a:cs typeface="+mn-cs"/>
              </a:defRPr>
            </a:lvl5pPr>
            <a:lvl6pPr marL="2286000" algn="l" defTabSz="914400" rtl="0" eaLnBrk="1" latinLnBrk="0" hangingPunct="1">
              <a:defRPr sz="1600" kern="1200">
                <a:solidFill>
                  <a:schemeClr val="tx1"/>
                </a:solidFill>
                <a:latin typeface="Verdana" pitchFamily="34" charset="0"/>
                <a:ea typeface="+mn-ea"/>
                <a:cs typeface="+mn-cs"/>
              </a:defRPr>
            </a:lvl6pPr>
            <a:lvl7pPr marL="2743200" algn="l" defTabSz="914400" rtl="0" eaLnBrk="1" latinLnBrk="0" hangingPunct="1">
              <a:defRPr sz="1600" kern="1200">
                <a:solidFill>
                  <a:schemeClr val="tx1"/>
                </a:solidFill>
                <a:latin typeface="Verdana" pitchFamily="34" charset="0"/>
                <a:ea typeface="+mn-ea"/>
                <a:cs typeface="+mn-cs"/>
              </a:defRPr>
            </a:lvl7pPr>
            <a:lvl8pPr marL="3200400" algn="l" defTabSz="914400" rtl="0" eaLnBrk="1" latinLnBrk="0" hangingPunct="1">
              <a:defRPr sz="1600" kern="1200">
                <a:solidFill>
                  <a:schemeClr val="tx1"/>
                </a:solidFill>
                <a:latin typeface="Verdana" pitchFamily="34" charset="0"/>
                <a:ea typeface="+mn-ea"/>
                <a:cs typeface="+mn-cs"/>
              </a:defRPr>
            </a:lvl8pPr>
            <a:lvl9pPr marL="3657600" algn="l" defTabSz="914400" rtl="0" eaLnBrk="1" latinLnBrk="0" hangingPunct="1">
              <a:defRPr sz="1600" kern="1200">
                <a:solidFill>
                  <a:schemeClr val="tx1"/>
                </a:solidFill>
                <a:latin typeface="Verdana" pitchFamily="34" charset="0"/>
                <a:ea typeface="+mn-ea"/>
                <a:cs typeface="+mn-cs"/>
              </a:defRPr>
            </a:lvl9pPr>
          </a:lstStyle>
          <a:p>
            <a:r>
              <a:rPr lang="en-US" sz="1000" dirty="0">
                <a:solidFill>
                  <a:schemeClr val="bg1"/>
                </a:solidFill>
                <a:latin typeface="Arial" panose="020B0604020202020204" pitchFamily="34" charset="0"/>
                <a:cs typeface="Arial" panose="020B0604020202020204" pitchFamily="34" charset="0"/>
              </a:rPr>
              <a:t>Image: ATSSA</a:t>
            </a:r>
          </a:p>
        </p:txBody>
      </p:sp>
    </p:spTree>
    <p:extLst>
      <p:ext uri="{BB962C8B-B14F-4D97-AF65-F5344CB8AC3E}">
        <p14:creationId xmlns:p14="http://schemas.microsoft.com/office/powerpoint/2010/main" val="345017330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p:txBody>
      </p:sp>
      <p:pic>
        <p:nvPicPr>
          <p:cNvPr id="21506" name="Picture 2" descr="Sidewalk closed use other side sign with orange mesh fencing blocking sidewalk area"/>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3" name="TextBox 2">
            <a:extLst>
              <a:ext uri="{FF2B5EF4-FFF2-40B4-BE49-F238E27FC236}">
                <a16:creationId xmlns:a16="http://schemas.microsoft.com/office/drawing/2014/main" id="{F06A9736-6644-11B4-F32F-462F6883DFCA}"/>
              </a:ext>
            </a:extLst>
          </p:cNvPr>
          <p:cNvSpPr txBox="1"/>
          <p:nvPr/>
        </p:nvSpPr>
        <p:spPr>
          <a:xfrm>
            <a:off x="8001000" y="6400800"/>
            <a:ext cx="1027845" cy="246221"/>
          </a:xfrm>
          <a:prstGeom prst="rect">
            <a:avLst/>
          </a:prstGeom>
          <a:noFill/>
        </p:spPr>
        <p:txBody>
          <a:bodyPr wrap="none" rtlCol="0">
            <a:spAutoFit/>
          </a:bodyPr>
          <a:lstStyle>
            <a:defPPr>
              <a:defRPr lang="en-US"/>
            </a:defPPr>
            <a:lvl1pPr algn="l" rtl="0" fontAlgn="base">
              <a:spcBef>
                <a:spcPct val="0"/>
              </a:spcBef>
              <a:spcAft>
                <a:spcPct val="0"/>
              </a:spcAft>
              <a:defRPr sz="1600" kern="1200">
                <a:solidFill>
                  <a:schemeClr val="tx1"/>
                </a:solidFill>
                <a:latin typeface="Verdana" pitchFamily="34" charset="0"/>
                <a:ea typeface="+mn-ea"/>
                <a:cs typeface="+mn-cs"/>
              </a:defRPr>
            </a:lvl1pPr>
            <a:lvl2pPr marL="457200" algn="l" rtl="0" fontAlgn="base">
              <a:spcBef>
                <a:spcPct val="0"/>
              </a:spcBef>
              <a:spcAft>
                <a:spcPct val="0"/>
              </a:spcAft>
              <a:defRPr sz="1600" kern="1200">
                <a:solidFill>
                  <a:schemeClr val="tx1"/>
                </a:solidFill>
                <a:latin typeface="Verdana" pitchFamily="34" charset="0"/>
                <a:ea typeface="+mn-ea"/>
                <a:cs typeface="+mn-cs"/>
              </a:defRPr>
            </a:lvl2pPr>
            <a:lvl3pPr marL="914400" algn="l" rtl="0" fontAlgn="base">
              <a:spcBef>
                <a:spcPct val="0"/>
              </a:spcBef>
              <a:spcAft>
                <a:spcPct val="0"/>
              </a:spcAft>
              <a:defRPr sz="1600" kern="1200">
                <a:solidFill>
                  <a:schemeClr val="tx1"/>
                </a:solidFill>
                <a:latin typeface="Verdana" pitchFamily="34" charset="0"/>
                <a:ea typeface="+mn-ea"/>
                <a:cs typeface="+mn-cs"/>
              </a:defRPr>
            </a:lvl3pPr>
            <a:lvl4pPr marL="1371600" algn="l" rtl="0" fontAlgn="base">
              <a:spcBef>
                <a:spcPct val="0"/>
              </a:spcBef>
              <a:spcAft>
                <a:spcPct val="0"/>
              </a:spcAft>
              <a:defRPr sz="1600" kern="1200">
                <a:solidFill>
                  <a:schemeClr val="tx1"/>
                </a:solidFill>
                <a:latin typeface="Verdana" pitchFamily="34" charset="0"/>
                <a:ea typeface="+mn-ea"/>
                <a:cs typeface="+mn-cs"/>
              </a:defRPr>
            </a:lvl4pPr>
            <a:lvl5pPr marL="1828800" algn="l" rtl="0" fontAlgn="base">
              <a:spcBef>
                <a:spcPct val="0"/>
              </a:spcBef>
              <a:spcAft>
                <a:spcPct val="0"/>
              </a:spcAft>
              <a:defRPr sz="1600" kern="1200">
                <a:solidFill>
                  <a:schemeClr val="tx1"/>
                </a:solidFill>
                <a:latin typeface="Verdana" pitchFamily="34" charset="0"/>
                <a:ea typeface="+mn-ea"/>
                <a:cs typeface="+mn-cs"/>
              </a:defRPr>
            </a:lvl5pPr>
            <a:lvl6pPr marL="2286000" algn="l" defTabSz="914400" rtl="0" eaLnBrk="1" latinLnBrk="0" hangingPunct="1">
              <a:defRPr sz="1600" kern="1200">
                <a:solidFill>
                  <a:schemeClr val="tx1"/>
                </a:solidFill>
                <a:latin typeface="Verdana" pitchFamily="34" charset="0"/>
                <a:ea typeface="+mn-ea"/>
                <a:cs typeface="+mn-cs"/>
              </a:defRPr>
            </a:lvl6pPr>
            <a:lvl7pPr marL="2743200" algn="l" defTabSz="914400" rtl="0" eaLnBrk="1" latinLnBrk="0" hangingPunct="1">
              <a:defRPr sz="1600" kern="1200">
                <a:solidFill>
                  <a:schemeClr val="tx1"/>
                </a:solidFill>
                <a:latin typeface="Verdana" pitchFamily="34" charset="0"/>
                <a:ea typeface="+mn-ea"/>
                <a:cs typeface="+mn-cs"/>
              </a:defRPr>
            </a:lvl7pPr>
            <a:lvl8pPr marL="3200400" algn="l" defTabSz="914400" rtl="0" eaLnBrk="1" latinLnBrk="0" hangingPunct="1">
              <a:defRPr sz="1600" kern="1200">
                <a:solidFill>
                  <a:schemeClr val="tx1"/>
                </a:solidFill>
                <a:latin typeface="Verdana" pitchFamily="34" charset="0"/>
                <a:ea typeface="+mn-ea"/>
                <a:cs typeface="+mn-cs"/>
              </a:defRPr>
            </a:lvl8pPr>
            <a:lvl9pPr marL="3657600" algn="l" defTabSz="914400" rtl="0" eaLnBrk="1" latinLnBrk="0" hangingPunct="1">
              <a:defRPr sz="1600" kern="1200">
                <a:solidFill>
                  <a:schemeClr val="tx1"/>
                </a:solidFill>
                <a:latin typeface="Verdana" pitchFamily="34" charset="0"/>
                <a:ea typeface="+mn-ea"/>
                <a:cs typeface="+mn-cs"/>
              </a:defRPr>
            </a:lvl9pPr>
          </a:lstStyle>
          <a:p>
            <a:r>
              <a:rPr lang="en-US" sz="1000" dirty="0">
                <a:solidFill>
                  <a:schemeClr val="bg1"/>
                </a:solidFill>
                <a:latin typeface="Arial" panose="020B0604020202020204" pitchFamily="34" charset="0"/>
                <a:cs typeface="Arial" panose="020B0604020202020204" pitchFamily="34" charset="0"/>
              </a:rPr>
              <a:t>Image: ATSSA</a:t>
            </a:r>
          </a:p>
        </p:txBody>
      </p:sp>
      <p:pic>
        <p:nvPicPr>
          <p:cNvPr id="5" name="Picture 2" descr="C:\Users\JMM Toshiba\Documents\My Desktop Pictures\TTC Photos\Searay\Kihei ADA &amp; sidewalk project\DSC03475.JPG">
            <a:extLst>
              <a:ext uri="{FF2B5EF4-FFF2-40B4-BE49-F238E27FC236}">
                <a16:creationId xmlns:a16="http://schemas.microsoft.com/office/drawing/2014/main" id="{6768A89F-7471-6FD7-B256-70D3CE962DFC}"/>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artisticBlur/>
                    </a14:imgEffect>
                  </a14:imgLayer>
                </a14:imgProps>
              </a:ext>
            </a:extLst>
          </a:blip>
          <a:srcRect l="20833" t="52222" r="76667" b="45556"/>
          <a:stretch/>
        </p:blipFill>
        <p:spPr bwMode="auto">
          <a:xfrm>
            <a:off x="1905000" y="3581400"/>
            <a:ext cx="228600" cy="152400"/>
          </a:xfrm>
          <a:prstGeom prst="rect">
            <a:avLst/>
          </a:prstGeom>
          <a:noFill/>
        </p:spPr>
      </p:pic>
    </p:spTree>
    <p:extLst>
      <p:ext uri="{BB962C8B-B14F-4D97-AF65-F5344CB8AC3E}">
        <p14:creationId xmlns:p14="http://schemas.microsoft.com/office/powerpoint/2010/main" val="13658366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Workers in the work space near an intersection with cones separating traffic"/>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2" name="TextBox 1">
            <a:extLst>
              <a:ext uri="{FF2B5EF4-FFF2-40B4-BE49-F238E27FC236}">
                <a16:creationId xmlns:a16="http://schemas.microsoft.com/office/drawing/2014/main" id="{5401F707-C820-59D4-7299-2C884B807359}"/>
              </a:ext>
            </a:extLst>
          </p:cNvPr>
          <p:cNvSpPr txBox="1"/>
          <p:nvPr/>
        </p:nvSpPr>
        <p:spPr>
          <a:xfrm>
            <a:off x="7924800" y="6477000"/>
            <a:ext cx="1027845" cy="246221"/>
          </a:xfrm>
          <a:prstGeom prst="rect">
            <a:avLst/>
          </a:prstGeom>
          <a:noFill/>
        </p:spPr>
        <p:txBody>
          <a:bodyPr wrap="none" rtlCol="0">
            <a:spAutoFit/>
          </a:bodyPr>
          <a:lstStyle>
            <a:defPPr>
              <a:defRPr lang="en-US"/>
            </a:defPPr>
            <a:lvl1pPr algn="l" rtl="0" fontAlgn="base">
              <a:spcBef>
                <a:spcPct val="0"/>
              </a:spcBef>
              <a:spcAft>
                <a:spcPct val="0"/>
              </a:spcAft>
              <a:defRPr sz="1600" kern="1200">
                <a:solidFill>
                  <a:schemeClr val="tx1"/>
                </a:solidFill>
                <a:latin typeface="Verdana" pitchFamily="34" charset="0"/>
                <a:ea typeface="+mn-ea"/>
                <a:cs typeface="+mn-cs"/>
              </a:defRPr>
            </a:lvl1pPr>
            <a:lvl2pPr marL="457200" algn="l" rtl="0" fontAlgn="base">
              <a:spcBef>
                <a:spcPct val="0"/>
              </a:spcBef>
              <a:spcAft>
                <a:spcPct val="0"/>
              </a:spcAft>
              <a:defRPr sz="1600" kern="1200">
                <a:solidFill>
                  <a:schemeClr val="tx1"/>
                </a:solidFill>
                <a:latin typeface="Verdana" pitchFamily="34" charset="0"/>
                <a:ea typeface="+mn-ea"/>
                <a:cs typeface="+mn-cs"/>
              </a:defRPr>
            </a:lvl2pPr>
            <a:lvl3pPr marL="914400" algn="l" rtl="0" fontAlgn="base">
              <a:spcBef>
                <a:spcPct val="0"/>
              </a:spcBef>
              <a:spcAft>
                <a:spcPct val="0"/>
              </a:spcAft>
              <a:defRPr sz="1600" kern="1200">
                <a:solidFill>
                  <a:schemeClr val="tx1"/>
                </a:solidFill>
                <a:latin typeface="Verdana" pitchFamily="34" charset="0"/>
                <a:ea typeface="+mn-ea"/>
                <a:cs typeface="+mn-cs"/>
              </a:defRPr>
            </a:lvl3pPr>
            <a:lvl4pPr marL="1371600" algn="l" rtl="0" fontAlgn="base">
              <a:spcBef>
                <a:spcPct val="0"/>
              </a:spcBef>
              <a:spcAft>
                <a:spcPct val="0"/>
              </a:spcAft>
              <a:defRPr sz="1600" kern="1200">
                <a:solidFill>
                  <a:schemeClr val="tx1"/>
                </a:solidFill>
                <a:latin typeface="Verdana" pitchFamily="34" charset="0"/>
                <a:ea typeface="+mn-ea"/>
                <a:cs typeface="+mn-cs"/>
              </a:defRPr>
            </a:lvl4pPr>
            <a:lvl5pPr marL="1828800" algn="l" rtl="0" fontAlgn="base">
              <a:spcBef>
                <a:spcPct val="0"/>
              </a:spcBef>
              <a:spcAft>
                <a:spcPct val="0"/>
              </a:spcAft>
              <a:defRPr sz="1600" kern="1200">
                <a:solidFill>
                  <a:schemeClr val="tx1"/>
                </a:solidFill>
                <a:latin typeface="Verdana" pitchFamily="34" charset="0"/>
                <a:ea typeface="+mn-ea"/>
                <a:cs typeface="+mn-cs"/>
              </a:defRPr>
            </a:lvl5pPr>
            <a:lvl6pPr marL="2286000" algn="l" defTabSz="914400" rtl="0" eaLnBrk="1" latinLnBrk="0" hangingPunct="1">
              <a:defRPr sz="1600" kern="1200">
                <a:solidFill>
                  <a:schemeClr val="tx1"/>
                </a:solidFill>
                <a:latin typeface="Verdana" pitchFamily="34" charset="0"/>
                <a:ea typeface="+mn-ea"/>
                <a:cs typeface="+mn-cs"/>
              </a:defRPr>
            </a:lvl6pPr>
            <a:lvl7pPr marL="2743200" algn="l" defTabSz="914400" rtl="0" eaLnBrk="1" latinLnBrk="0" hangingPunct="1">
              <a:defRPr sz="1600" kern="1200">
                <a:solidFill>
                  <a:schemeClr val="tx1"/>
                </a:solidFill>
                <a:latin typeface="Verdana" pitchFamily="34" charset="0"/>
                <a:ea typeface="+mn-ea"/>
                <a:cs typeface="+mn-cs"/>
              </a:defRPr>
            </a:lvl7pPr>
            <a:lvl8pPr marL="3200400" algn="l" defTabSz="914400" rtl="0" eaLnBrk="1" latinLnBrk="0" hangingPunct="1">
              <a:defRPr sz="1600" kern="1200">
                <a:solidFill>
                  <a:schemeClr val="tx1"/>
                </a:solidFill>
                <a:latin typeface="Verdana" pitchFamily="34" charset="0"/>
                <a:ea typeface="+mn-ea"/>
                <a:cs typeface="+mn-cs"/>
              </a:defRPr>
            </a:lvl8pPr>
            <a:lvl9pPr marL="3657600" algn="l" defTabSz="914400" rtl="0" eaLnBrk="1" latinLnBrk="0" hangingPunct="1">
              <a:defRPr sz="1600" kern="1200">
                <a:solidFill>
                  <a:schemeClr val="tx1"/>
                </a:solidFill>
                <a:latin typeface="Verdana" pitchFamily="34" charset="0"/>
                <a:ea typeface="+mn-ea"/>
                <a:cs typeface="+mn-cs"/>
              </a:defRPr>
            </a:lvl9pPr>
          </a:lstStyle>
          <a:p>
            <a:r>
              <a:rPr lang="en-US" sz="1000" dirty="0">
                <a:latin typeface="Arial" panose="020B0604020202020204" pitchFamily="34" charset="0"/>
                <a:cs typeface="Arial" panose="020B0604020202020204" pitchFamily="34" charset="0"/>
              </a:rPr>
              <a:t>Image: ATSSA</a:t>
            </a:r>
          </a:p>
        </p:txBody>
      </p:sp>
    </p:spTree>
    <p:extLst>
      <p:ext uri="{BB962C8B-B14F-4D97-AF65-F5344CB8AC3E}">
        <p14:creationId xmlns:p14="http://schemas.microsoft.com/office/powerpoint/2010/main" val="57518015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r>
              <a:rPr lang="en-US" sz="3200" dirty="0"/>
              <a:t>Above-Ground Hazards</a:t>
            </a:r>
          </a:p>
        </p:txBody>
      </p:sp>
      <p:sp>
        <p:nvSpPr>
          <p:cNvPr id="4099" name="Rectangle 3"/>
          <p:cNvSpPr>
            <a:spLocks noGrp="1" noChangeArrowheads="1"/>
          </p:cNvSpPr>
          <p:nvPr>
            <p:ph type="body" idx="1"/>
          </p:nvPr>
        </p:nvSpPr>
        <p:spPr>
          <a:xfrm>
            <a:off x="304800" y="1828800"/>
            <a:ext cx="4114800" cy="4343400"/>
          </a:xfrm>
        </p:spPr>
        <p:txBody>
          <a:bodyPr/>
          <a:lstStyle/>
          <a:p>
            <a:r>
              <a:rPr lang="en-US" dirty="0"/>
              <a:t>More than 4 inches in height</a:t>
            </a:r>
          </a:p>
          <a:p>
            <a:r>
              <a:rPr lang="en-US" dirty="0"/>
              <a:t>Firm and unyielding</a:t>
            </a:r>
          </a:p>
          <a:p>
            <a:r>
              <a:rPr lang="en-US" dirty="0"/>
              <a:t>Within the clear zone</a:t>
            </a:r>
          </a:p>
          <a:p>
            <a:r>
              <a:rPr lang="en-US" dirty="0"/>
              <a:t>During non-working hours (not in use)</a:t>
            </a:r>
          </a:p>
        </p:txBody>
      </p:sp>
      <p:pic>
        <p:nvPicPr>
          <p:cNvPr id="36866" name="Picture 2" descr="Portable concrete barrier protection the work space on a freeway with a trailer and bridge girder in background"/>
          <p:cNvPicPr>
            <a:picLocks noChangeAspect="1" noChangeArrowheads="1"/>
          </p:cNvPicPr>
          <p:nvPr/>
        </p:nvPicPr>
        <p:blipFill>
          <a:blip r:embed="rId3" cstate="print"/>
          <a:srcRect t="13333" r="15833"/>
          <a:stretch>
            <a:fillRect/>
          </a:stretch>
        </p:blipFill>
        <p:spPr bwMode="auto">
          <a:xfrm>
            <a:off x="4572000" y="2057400"/>
            <a:ext cx="4341447" cy="3352800"/>
          </a:xfrm>
          <a:prstGeom prst="rect">
            <a:avLst/>
          </a:prstGeom>
          <a:noFill/>
        </p:spPr>
      </p:pic>
      <p:sp>
        <p:nvSpPr>
          <p:cNvPr id="4" name="TextBox 3">
            <a:extLst>
              <a:ext uri="{FF2B5EF4-FFF2-40B4-BE49-F238E27FC236}">
                <a16:creationId xmlns:a16="http://schemas.microsoft.com/office/drawing/2014/main" id="{A2DCD2F6-D362-28B3-B82C-93B115A3163A}"/>
              </a:ext>
            </a:extLst>
          </p:cNvPr>
          <p:cNvSpPr txBox="1"/>
          <p:nvPr/>
        </p:nvSpPr>
        <p:spPr>
          <a:xfrm>
            <a:off x="7898302" y="5410200"/>
            <a:ext cx="1027845" cy="246221"/>
          </a:xfrm>
          <a:prstGeom prst="rect">
            <a:avLst/>
          </a:prstGeom>
          <a:noFill/>
        </p:spPr>
        <p:txBody>
          <a:bodyPr wrap="none" rtlCol="0">
            <a:spAutoFit/>
          </a:bodyPr>
          <a:lstStyle>
            <a:defPPr>
              <a:defRPr lang="en-US"/>
            </a:defPPr>
            <a:lvl1pPr algn="l" rtl="0" fontAlgn="base">
              <a:spcBef>
                <a:spcPct val="0"/>
              </a:spcBef>
              <a:spcAft>
                <a:spcPct val="0"/>
              </a:spcAft>
              <a:defRPr sz="1600" kern="1200">
                <a:solidFill>
                  <a:schemeClr val="tx1"/>
                </a:solidFill>
                <a:latin typeface="Verdana" pitchFamily="34" charset="0"/>
                <a:ea typeface="+mn-ea"/>
                <a:cs typeface="+mn-cs"/>
              </a:defRPr>
            </a:lvl1pPr>
            <a:lvl2pPr marL="457200" algn="l" rtl="0" fontAlgn="base">
              <a:spcBef>
                <a:spcPct val="0"/>
              </a:spcBef>
              <a:spcAft>
                <a:spcPct val="0"/>
              </a:spcAft>
              <a:defRPr sz="1600" kern="1200">
                <a:solidFill>
                  <a:schemeClr val="tx1"/>
                </a:solidFill>
                <a:latin typeface="Verdana" pitchFamily="34" charset="0"/>
                <a:ea typeface="+mn-ea"/>
                <a:cs typeface="+mn-cs"/>
              </a:defRPr>
            </a:lvl2pPr>
            <a:lvl3pPr marL="914400" algn="l" rtl="0" fontAlgn="base">
              <a:spcBef>
                <a:spcPct val="0"/>
              </a:spcBef>
              <a:spcAft>
                <a:spcPct val="0"/>
              </a:spcAft>
              <a:defRPr sz="1600" kern="1200">
                <a:solidFill>
                  <a:schemeClr val="tx1"/>
                </a:solidFill>
                <a:latin typeface="Verdana" pitchFamily="34" charset="0"/>
                <a:ea typeface="+mn-ea"/>
                <a:cs typeface="+mn-cs"/>
              </a:defRPr>
            </a:lvl3pPr>
            <a:lvl4pPr marL="1371600" algn="l" rtl="0" fontAlgn="base">
              <a:spcBef>
                <a:spcPct val="0"/>
              </a:spcBef>
              <a:spcAft>
                <a:spcPct val="0"/>
              </a:spcAft>
              <a:defRPr sz="1600" kern="1200">
                <a:solidFill>
                  <a:schemeClr val="tx1"/>
                </a:solidFill>
                <a:latin typeface="Verdana" pitchFamily="34" charset="0"/>
                <a:ea typeface="+mn-ea"/>
                <a:cs typeface="+mn-cs"/>
              </a:defRPr>
            </a:lvl4pPr>
            <a:lvl5pPr marL="1828800" algn="l" rtl="0" fontAlgn="base">
              <a:spcBef>
                <a:spcPct val="0"/>
              </a:spcBef>
              <a:spcAft>
                <a:spcPct val="0"/>
              </a:spcAft>
              <a:defRPr sz="1600" kern="1200">
                <a:solidFill>
                  <a:schemeClr val="tx1"/>
                </a:solidFill>
                <a:latin typeface="Verdana" pitchFamily="34" charset="0"/>
                <a:ea typeface="+mn-ea"/>
                <a:cs typeface="+mn-cs"/>
              </a:defRPr>
            </a:lvl5pPr>
            <a:lvl6pPr marL="2286000" algn="l" defTabSz="914400" rtl="0" eaLnBrk="1" latinLnBrk="0" hangingPunct="1">
              <a:defRPr sz="1600" kern="1200">
                <a:solidFill>
                  <a:schemeClr val="tx1"/>
                </a:solidFill>
                <a:latin typeface="Verdana" pitchFamily="34" charset="0"/>
                <a:ea typeface="+mn-ea"/>
                <a:cs typeface="+mn-cs"/>
              </a:defRPr>
            </a:lvl6pPr>
            <a:lvl7pPr marL="2743200" algn="l" defTabSz="914400" rtl="0" eaLnBrk="1" latinLnBrk="0" hangingPunct="1">
              <a:defRPr sz="1600" kern="1200">
                <a:solidFill>
                  <a:schemeClr val="tx1"/>
                </a:solidFill>
                <a:latin typeface="Verdana" pitchFamily="34" charset="0"/>
                <a:ea typeface="+mn-ea"/>
                <a:cs typeface="+mn-cs"/>
              </a:defRPr>
            </a:lvl7pPr>
            <a:lvl8pPr marL="3200400" algn="l" defTabSz="914400" rtl="0" eaLnBrk="1" latinLnBrk="0" hangingPunct="1">
              <a:defRPr sz="1600" kern="1200">
                <a:solidFill>
                  <a:schemeClr val="tx1"/>
                </a:solidFill>
                <a:latin typeface="Verdana" pitchFamily="34" charset="0"/>
                <a:ea typeface="+mn-ea"/>
                <a:cs typeface="+mn-cs"/>
              </a:defRPr>
            </a:lvl8pPr>
            <a:lvl9pPr marL="3657600" algn="l" defTabSz="914400" rtl="0" eaLnBrk="1" latinLnBrk="0" hangingPunct="1">
              <a:defRPr sz="1600" kern="1200">
                <a:solidFill>
                  <a:schemeClr val="tx1"/>
                </a:solidFill>
                <a:latin typeface="Verdana" pitchFamily="34" charset="0"/>
                <a:ea typeface="+mn-ea"/>
                <a:cs typeface="+mn-cs"/>
              </a:defRPr>
            </a:lvl9pPr>
          </a:lstStyle>
          <a:p>
            <a:r>
              <a:rPr lang="en-US" sz="1000" dirty="0">
                <a:latin typeface="Arial" panose="020B0604020202020204" pitchFamily="34" charset="0"/>
                <a:cs typeface="Arial" panose="020B0604020202020204" pitchFamily="34" charset="0"/>
              </a:rPr>
              <a:t>Image: ATSSA</a:t>
            </a:r>
          </a:p>
        </p:txBody>
      </p:sp>
    </p:spTree>
    <p:extLst>
      <p:ext uri="{BB962C8B-B14F-4D97-AF65-F5344CB8AC3E}">
        <p14:creationId xmlns:p14="http://schemas.microsoft.com/office/powerpoint/2010/main" val="405854584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Content Placeholder 1"/>
          <p:cNvSpPr>
            <a:spLocks noGrp="1"/>
          </p:cNvSpPr>
          <p:nvPr>
            <p:ph idx="1"/>
          </p:nvPr>
        </p:nvSpPr>
        <p:spPr>
          <a:xfrm>
            <a:off x="381000" y="1905000"/>
            <a:ext cx="8382000" cy="3352800"/>
          </a:xfrm>
          <a:solidFill>
            <a:schemeClr val="bg1"/>
          </a:solidFill>
        </p:spPr>
        <p:txBody>
          <a:bodyPr/>
          <a:lstStyle/>
          <a:p>
            <a:r>
              <a:rPr lang="en-US" b="1" dirty="0"/>
              <a:t>Rule of thumb: </a:t>
            </a:r>
            <a:r>
              <a:rPr lang="en-US" dirty="0"/>
              <a:t>the device should be protecting against the risk of striking something that may result in worse damage than striking the positive protection device itself</a:t>
            </a:r>
          </a:p>
          <a:p>
            <a:r>
              <a:rPr lang="en-US" dirty="0"/>
              <a:t>Impacts involving temporary barriers are potentially harmful, and may result in serious injuries to vehicle occupants</a:t>
            </a:r>
          </a:p>
          <a:p>
            <a:endParaRPr lang="en-US" dirty="0"/>
          </a:p>
        </p:txBody>
      </p:sp>
      <p:sp>
        <p:nvSpPr>
          <p:cNvPr id="3" name="Rectangle 2"/>
          <p:cNvSpPr txBox="1">
            <a:spLocks noChangeArrowheads="1"/>
          </p:cNvSpPr>
          <p:nvPr/>
        </p:nvSpPr>
        <p:spPr bwMode="auto">
          <a:xfrm>
            <a:off x="235974" y="457200"/>
            <a:ext cx="8915400" cy="990600"/>
          </a:xfrm>
          <a:prstGeom prst="rect">
            <a:avLst/>
          </a:prstGeom>
          <a:noFill/>
          <a:ln>
            <a:miter lim="800000"/>
            <a:headEnd/>
            <a:tailEnd/>
          </a:ln>
        </p:spPr>
        <p:txBody>
          <a:bodyPr anchor="ctr"/>
          <a:lstStyle/>
          <a:p>
            <a:pPr marL="457200" indent="-457200">
              <a:defRPr/>
            </a:pPr>
            <a:r>
              <a:rPr lang="en-US" sz="3200" b="1" kern="0" dirty="0">
                <a:solidFill>
                  <a:srgbClr val="008080"/>
                </a:solidFill>
                <a:latin typeface="Arial" panose="020B0604020202020204" pitchFamily="34" charset="0"/>
              </a:rPr>
              <a:t>10. Potential Hazard Presented By The Device Itself &amp; During Device Placement And Removal </a:t>
            </a:r>
          </a:p>
        </p:txBody>
      </p:sp>
    </p:spTree>
    <p:extLst>
      <p:ext uri="{BB962C8B-B14F-4D97-AF65-F5344CB8AC3E}">
        <p14:creationId xmlns:p14="http://schemas.microsoft.com/office/powerpoint/2010/main" val="283012108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Content Placeholder 1"/>
          <p:cNvSpPr>
            <a:spLocks noGrp="1"/>
          </p:cNvSpPr>
          <p:nvPr>
            <p:ph idx="1"/>
          </p:nvPr>
        </p:nvSpPr>
        <p:spPr>
          <a:xfrm>
            <a:off x="493088" y="1676400"/>
            <a:ext cx="4953000" cy="4267200"/>
          </a:xfrm>
        </p:spPr>
        <p:txBody>
          <a:bodyPr/>
          <a:lstStyle/>
          <a:p>
            <a:r>
              <a:rPr lang="en-US" dirty="0"/>
              <a:t>For example:</a:t>
            </a:r>
          </a:p>
          <a:p>
            <a:pPr lvl="1"/>
            <a:r>
              <a:rPr lang="en-US" dirty="0"/>
              <a:t>Severe curvature</a:t>
            </a:r>
          </a:p>
          <a:p>
            <a:pPr lvl="1"/>
            <a:r>
              <a:rPr lang="en-US" dirty="0"/>
              <a:t>Narrow lanes</a:t>
            </a:r>
          </a:p>
          <a:p>
            <a:pPr lvl="1"/>
            <a:r>
              <a:rPr lang="en-US" dirty="0"/>
              <a:t>Restricted sight distance</a:t>
            </a:r>
          </a:p>
          <a:p>
            <a:pPr lvl="1"/>
            <a:r>
              <a:rPr lang="en-US" dirty="0"/>
              <a:t>Narrow shoulders</a:t>
            </a:r>
          </a:p>
          <a:p>
            <a:r>
              <a:rPr lang="en-US" dirty="0"/>
              <a:t>Sufficient advance warning should also be provided</a:t>
            </a:r>
          </a:p>
        </p:txBody>
      </p:sp>
      <p:sp>
        <p:nvSpPr>
          <p:cNvPr id="3" name="Rectangle 2"/>
          <p:cNvSpPr txBox="1">
            <a:spLocks noChangeArrowheads="1"/>
          </p:cNvSpPr>
          <p:nvPr/>
        </p:nvSpPr>
        <p:spPr bwMode="auto">
          <a:xfrm>
            <a:off x="152400" y="457199"/>
            <a:ext cx="8915400" cy="685801"/>
          </a:xfrm>
          <a:prstGeom prst="rect">
            <a:avLst/>
          </a:prstGeom>
          <a:noFill/>
          <a:ln>
            <a:miter lim="800000"/>
            <a:headEnd/>
            <a:tailEnd/>
          </a:ln>
        </p:spPr>
        <p:txBody>
          <a:bodyPr anchor="ctr"/>
          <a:lstStyle/>
          <a:p>
            <a:pPr marL="457200" indent="-457200">
              <a:defRPr/>
            </a:pPr>
            <a:r>
              <a:rPr lang="en-US" sz="3200" b="1" kern="0" dirty="0">
                <a:solidFill>
                  <a:srgbClr val="008080"/>
                </a:solidFill>
                <a:latin typeface="Arial" panose="020B0604020202020204" pitchFamily="34" charset="0"/>
              </a:rPr>
              <a:t>11. Geometrics and/or Work Area Restrictions That May Increase Crash Risk </a:t>
            </a:r>
          </a:p>
        </p:txBody>
      </p:sp>
    </p:spTree>
    <p:extLst>
      <p:ext uri="{BB962C8B-B14F-4D97-AF65-F5344CB8AC3E}">
        <p14:creationId xmlns:p14="http://schemas.microsoft.com/office/powerpoint/2010/main" val="159148119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Content Placeholder 1"/>
          <p:cNvSpPr>
            <a:spLocks noGrp="1"/>
          </p:cNvSpPr>
          <p:nvPr>
            <p:ph idx="1"/>
          </p:nvPr>
        </p:nvSpPr>
        <p:spPr>
          <a:xfrm>
            <a:off x="533400" y="1524000"/>
            <a:ext cx="8305800" cy="4572000"/>
          </a:xfrm>
        </p:spPr>
        <p:txBody>
          <a:bodyPr/>
          <a:lstStyle/>
          <a:p>
            <a:r>
              <a:rPr lang="en-US" dirty="0"/>
              <a:t>Consider equipment and construction vehicle access points</a:t>
            </a:r>
          </a:p>
          <a:p>
            <a:r>
              <a:rPr lang="en-US" dirty="0"/>
              <a:t>Positive Protection might cause ingress/egress issues resulting in safety hazards or constructability problems</a:t>
            </a:r>
          </a:p>
          <a:p>
            <a:pPr lvl="1"/>
            <a:r>
              <a:rPr lang="en-US" dirty="0"/>
              <a:t>Blunt ends</a:t>
            </a:r>
          </a:p>
          <a:p>
            <a:r>
              <a:rPr lang="en-US" dirty="0"/>
              <a:t>Openings in barrier walls should be planned to ensure that ends are properly protected and that the walls do not create sight problems</a:t>
            </a:r>
          </a:p>
          <a:p>
            <a:endParaRPr lang="en-US" dirty="0"/>
          </a:p>
        </p:txBody>
      </p:sp>
      <p:sp>
        <p:nvSpPr>
          <p:cNvPr id="3" name="Rectangle 2"/>
          <p:cNvSpPr txBox="1">
            <a:spLocks noChangeArrowheads="1"/>
          </p:cNvSpPr>
          <p:nvPr/>
        </p:nvSpPr>
        <p:spPr bwMode="auto">
          <a:xfrm>
            <a:off x="381000" y="1"/>
            <a:ext cx="8763000" cy="1295400"/>
          </a:xfrm>
          <a:prstGeom prst="rect">
            <a:avLst/>
          </a:prstGeom>
          <a:noFill/>
          <a:ln>
            <a:miter lim="800000"/>
            <a:headEnd/>
            <a:tailEnd/>
          </a:ln>
        </p:spPr>
        <p:txBody>
          <a:bodyPr anchor="ctr"/>
          <a:lstStyle/>
          <a:p>
            <a:pPr>
              <a:defRPr/>
            </a:pPr>
            <a:r>
              <a:rPr lang="en-US" sz="3600" b="1" kern="0" dirty="0">
                <a:solidFill>
                  <a:srgbClr val="008080"/>
                </a:solidFill>
                <a:latin typeface="Arial" panose="020B0604020202020204" pitchFamily="34" charset="0"/>
              </a:rPr>
              <a:t>12. Access to/from the Work Space </a:t>
            </a:r>
          </a:p>
        </p:txBody>
      </p:sp>
    </p:spTree>
    <p:extLst>
      <p:ext uri="{BB962C8B-B14F-4D97-AF65-F5344CB8AC3E}">
        <p14:creationId xmlns:p14="http://schemas.microsoft.com/office/powerpoint/2010/main" val="9112309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304800" y="457199"/>
            <a:ext cx="8839200" cy="762001"/>
          </a:xfrm>
        </p:spPr>
        <p:txBody>
          <a:bodyPr/>
          <a:lstStyle/>
          <a:p>
            <a:pPr>
              <a:defRPr/>
            </a:pPr>
            <a:r>
              <a:rPr lang="en-US" sz="3200" dirty="0"/>
              <a:t>Design Considerations for</a:t>
            </a:r>
            <a:br>
              <a:rPr lang="en-US" sz="3200" dirty="0"/>
            </a:br>
            <a:r>
              <a:rPr lang="en-US" sz="3200" dirty="0"/>
              <a:t>Positive Protection Devices</a:t>
            </a:r>
          </a:p>
        </p:txBody>
      </p:sp>
      <p:sp>
        <p:nvSpPr>
          <p:cNvPr id="4099" name="Rectangle 3"/>
          <p:cNvSpPr>
            <a:spLocks noGrp="1" noChangeArrowheads="1"/>
          </p:cNvSpPr>
          <p:nvPr>
            <p:ph type="body" idx="1"/>
          </p:nvPr>
        </p:nvSpPr>
        <p:spPr>
          <a:xfrm>
            <a:off x="152400" y="1676400"/>
            <a:ext cx="8305800" cy="3429000"/>
          </a:xfrm>
        </p:spPr>
        <p:txBody>
          <a:bodyPr/>
          <a:lstStyle/>
          <a:p>
            <a:r>
              <a:rPr lang="en-US" dirty="0"/>
              <a:t>Shall be considered:</a:t>
            </a:r>
          </a:p>
          <a:p>
            <a:pPr lvl="1"/>
            <a:r>
              <a:rPr lang="en-US" dirty="0"/>
              <a:t>In work zone situations that place </a:t>
            </a:r>
            <a:r>
              <a:rPr lang="en-US" b="1" dirty="0"/>
              <a:t>workers at increased</a:t>
            </a:r>
            <a:r>
              <a:rPr lang="en-US" dirty="0"/>
              <a:t> risk from motorized traffic, and</a:t>
            </a:r>
          </a:p>
          <a:p>
            <a:pPr lvl="1"/>
            <a:r>
              <a:rPr lang="en-US" dirty="0"/>
              <a:t>Where positive protection devices offer the </a:t>
            </a:r>
            <a:r>
              <a:rPr lang="en-US" b="1" dirty="0"/>
              <a:t>highest potential </a:t>
            </a:r>
            <a:r>
              <a:rPr lang="en-US" dirty="0"/>
              <a:t>for increased safety for workers and road users</a:t>
            </a:r>
          </a:p>
        </p:txBody>
      </p:sp>
      <p:sp>
        <p:nvSpPr>
          <p:cNvPr id="4" name="TextBox 3"/>
          <p:cNvSpPr txBox="1"/>
          <p:nvPr/>
        </p:nvSpPr>
        <p:spPr>
          <a:xfrm>
            <a:off x="287594" y="4800600"/>
            <a:ext cx="8610600" cy="954107"/>
          </a:xfrm>
          <a:prstGeom prst="rect">
            <a:avLst/>
          </a:prstGeom>
          <a:solidFill>
            <a:schemeClr val="bg1"/>
          </a:solidFill>
          <a:ln w="57150">
            <a:solidFill>
              <a:srgbClr val="C00000"/>
            </a:solidFill>
          </a:ln>
        </p:spPr>
        <p:txBody>
          <a:bodyPr wrap="square" rtlCol="0">
            <a:spAutoFit/>
          </a:bodyPr>
          <a:lstStyle/>
          <a:p>
            <a:pPr algn="ctr"/>
            <a:r>
              <a:rPr lang="en-US" sz="2800" b="1" dirty="0">
                <a:latin typeface="Arial" panose="020B0604020202020204" pitchFamily="34" charset="0"/>
                <a:cs typeface="Arial" panose="020B0604020202020204" pitchFamily="34" charset="0"/>
              </a:rPr>
              <a:t>How much risk are you willing to accept as a designer? What is high potential?</a:t>
            </a:r>
          </a:p>
        </p:txBody>
      </p:sp>
    </p:spTree>
    <p:extLst>
      <p:ext uri="{BB962C8B-B14F-4D97-AF65-F5344CB8AC3E}">
        <p14:creationId xmlns:p14="http://schemas.microsoft.com/office/powerpoint/2010/main" val="1307392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Portable concrete barrier on roadside"/>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2" name="TextBox 1">
            <a:extLst>
              <a:ext uri="{FF2B5EF4-FFF2-40B4-BE49-F238E27FC236}">
                <a16:creationId xmlns:a16="http://schemas.microsoft.com/office/drawing/2014/main" id="{928DE30A-840C-C303-AF7D-3168D4141C36}"/>
              </a:ext>
            </a:extLst>
          </p:cNvPr>
          <p:cNvSpPr txBox="1"/>
          <p:nvPr/>
        </p:nvSpPr>
        <p:spPr>
          <a:xfrm>
            <a:off x="7924800" y="6400800"/>
            <a:ext cx="1027845" cy="246221"/>
          </a:xfrm>
          <a:prstGeom prst="rect">
            <a:avLst/>
          </a:prstGeom>
          <a:noFill/>
        </p:spPr>
        <p:txBody>
          <a:bodyPr wrap="none" rtlCol="0">
            <a:spAutoFit/>
          </a:bodyPr>
          <a:lstStyle>
            <a:defPPr>
              <a:defRPr lang="en-US"/>
            </a:defPPr>
            <a:lvl1pPr algn="l" rtl="0" fontAlgn="base">
              <a:spcBef>
                <a:spcPct val="0"/>
              </a:spcBef>
              <a:spcAft>
                <a:spcPct val="0"/>
              </a:spcAft>
              <a:defRPr sz="1600" kern="1200">
                <a:solidFill>
                  <a:schemeClr val="tx1"/>
                </a:solidFill>
                <a:latin typeface="Verdana" pitchFamily="34" charset="0"/>
                <a:ea typeface="+mn-ea"/>
                <a:cs typeface="+mn-cs"/>
              </a:defRPr>
            </a:lvl1pPr>
            <a:lvl2pPr marL="457200" algn="l" rtl="0" fontAlgn="base">
              <a:spcBef>
                <a:spcPct val="0"/>
              </a:spcBef>
              <a:spcAft>
                <a:spcPct val="0"/>
              </a:spcAft>
              <a:defRPr sz="1600" kern="1200">
                <a:solidFill>
                  <a:schemeClr val="tx1"/>
                </a:solidFill>
                <a:latin typeface="Verdana" pitchFamily="34" charset="0"/>
                <a:ea typeface="+mn-ea"/>
                <a:cs typeface="+mn-cs"/>
              </a:defRPr>
            </a:lvl2pPr>
            <a:lvl3pPr marL="914400" algn="l" rtl="0" fontAlgn="base">
              <a:spcBef>
                <a:spcPct val="0"/>
              </a:spcBef>
              <a:spcAft>
                <a:spcPct val="0"/>
              </a:spcAft>
              <a:defRPr sz="1600" kern="1200">
                <a:solidFill>
                  <a:schemeClr val="tx1"/>
                </a:solidFill>
                <a:latin typeface="Verdana" pitchFamily="34" charset="0"/>
                <a:ea typeface="+mn-ea"/>
                <a:cs typeface="+mn-cs"/>
              </a:defRPr>
            </a:lvl3pPr>
            <a:lvl4pPr marL="1371600" algn="l" rtl="0" fontAlgn="base">
              <a:spcBef>
                <a:spcPct val="0"/>
              </a:spcBef>
              <a:spcAft>
                <a:spcPct val="0"/>
              </a:spcAft>
              <a:defRPr sz="1600" kern="1200">
                <a:solidFill>
                  <a:schemeClr val="tx1"/>
                </a:solidFill>
                <a:latin typeface="Verdana" pitchFamily="34" charset="0"/>
                <a:ea typeface="+mn-ea"/>
                <a:cs typeface="+mn-cs"/>
              </a:defRPr>
            </a:lvl4pPr>
            <a:lvl5pPr marL="1828800" algn="l" rtl="0" fontAlgn="base">
              <a:spcBef>
                <a:spcPct val="0"/>
              </a:spcBef>
              <a:spcAft>
                <a:spcPct val="0"/>
              </a:spcAft>
              <a:defRPr sz="1600" kern="1200">
                <a:solidFill>
                  <a:schemeClr val="tx1"/>
                </a:solidFill>
                <a:latin typeface="Verdana" pitchFamily="34" charset="0"/>
                <a:ea typeface="+mn-ea"/>
                <a:cs typeface="+mn-cs"/>
              </a:defRPr>
            </a:lvl5pPr>
            <a:lvl6pPr marL="2286000" algn="l" defTabSz="914400" rtl="0" eaLnBrk="1" latinLnBrk="0" hangingPunct="1">
              <a:defRPr sz="1600" kern="1200">
                <a:solidFill>
                  <a:schemeClr val="tx1"/>
                </a:solidFill>
                <a:latin typeface="Verdana" pitchFamily="34" charset="0"/>
                <a:ea typeface="+mn-ea"/>
                <a:cs typeface="+mn-cs"/>
              </a:defRPr>
            </a:lvl6pPr>
            <a:lvl7pPr marL="2743200" algn="l" defTabSz="914400" rtl="0" eaLnBrk="1" latinLnBrk="0" hangingPunct="1">
              <a:defRPr sz="1600" kern="1200">
                <a:solidFill>
                  <a:schemeClr val="tx1"/>
                </a:solidFill>
                <a:latin typeface="Verdana" pitchFamily="34" charset="0"/>
                <a:ea typeface="+mn-ea"/>
                <a:cs typeface="+mn-cs"/>
              </a:defRPr>
            </a:lvl7pPr>
            <a:lvl8pPr marL="3200400" algn="l" defTabSz="914400" rtl="0" eaLnBrk="1" latinLnBrk="0" hangingPunct="1">
              <a:defRPr sz="1600" kern="1200">
                <a:solidFill>
                  <a:schemeClr val="tx1"/>
                </a:solidFill>
                <a:latin typeface="Verdana" pitchFamily="34" charset="0"/>
                <a:ea typeface="+mn-ea"/>
                <a:cs typeface="+mn-cs"/>
              </a:defRPr>
            </a:lvl8pPr>
            <a:lvl9pPr marL="3657600" algn="l" defTabSz="914400" rtl="0" eaLnBrk="1" latinLnBrk="0" hangingPunct="1">
              <a:defRPr sz="1600" kern="1200">
                <a:solidFill>
                  <a:schemeClr val="tx1"/>
                </a:solidFill>
                <a:latin typeface="Verdana" pitchFamily="34" charset="0"/>
                <a:ea typeface="+mn-ea"/>
                <a:cs typeface="+mn-cs"/>
              </a:defRPr>
            </a:lvl9pPr>
          </a:lstStyle>
          <a:p>
            <a:r>
              <a:rPr lang="en-US" sz="1000" dirty="0">
                <a:latin typeface="Arial" panose="020B0604020202020204" pitchFamily="34" charset="0"/>
                <a:cs typeface="Arial" panose="020B0604020202020204" pitchFamily="34" charset="0"/>
              </a:rPr>
              <a:t>Image: ATSSA</a:t>
            </a:r>
          </a:p>
        </p:txBody>
      </p:sp>
    </p:spTree>
    <p:extLst>
      <p:ext uri="{BB962C8B-B14F-4D97-AF65-F5344CB8AC3E}">
        <p14:creationId xmlns:p14="http://schemas.microsoft.com/office/powerpoint/2010/main" val="29411595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62" name="Rectangle 2"/>
          <p:cNvSpPr>
            <a:spLocks noGrp="1" noChangeArrowheads="1"/>
          </p:cNvSpPr>
          <p:nvPr>
            <p:ph type="title"/>
          </p:nvPr>
        </p:nvSpPr>
        <p:spPr/>
        <p:txBody>
          <a:bodyPr/>
          <a:lstStyle/>
          <a:p>
            <a:pPr eaLnBrk="1" hangingPunct="1">
              <a:defRPr/>
            </a:pPr>
            <a:r>
              <a:rPr lang="en-US" sz="3200" dirty="0"/>
              <a:t>Consider Temporary Acceleration Lanes</a:t>
            </a:r>
          </a:p>
        </p:txBody>
      </p:sp>
      <p:sp>
        <p:nvSpPr>
          <p:cNvPr id="501769" name="AutoShape 9" descr="Hard to merge into fast-moving traffic. Cushion needed.&#10;"/>
          <p:cNvSpPr>
            <a:spLocks noChangeArrowheads="1"/>
          </p:cNvSpPr>
          <p:nvPr/>
        </p:nvSpPr>
        <p:spPr bwMode="auto">
          <a:xfrm>
            <a:off x="228600" y="2895600"/>
            <a:ext cx="3200400" cy="1143000"/>
          </a:xfrm>
          <a:prstGeom prst="wedgeRectCallout">
            <a:avLst>
              <a:gd name="adj1" fmla="val 69019"/>
              <a:gd name="adj2" fmla="val -49756"/>
            </a:avLst>
          </a:prstGeom>
          <a:solidFill>
            <a:schemeClr val="bg1"/>
          </a:solidFill>
          <a:ln w="9525">
            <a:solidFill>
              <a:schemeClr val="tx1"/>
            </a:solidFill>
            <a:miter lim="800000"/>
            <a:headEnd/>
            <a:tailEnd/>
          </a:ln>
        </p:spPr>
        <p:txBody>
          <a:bodyPr/>
          <a:lstStyle/>
          <a:p>
            <a:pPr algn="ctr"/>
            <a:r>
              <a:rPr lang="en-US" sz="2400" dirty="0"/>
              <a:t>Hard to merge into fast-moving traffic. Cushion needed.</a:t>
            </a:r>
          </a:p>
        </p:txBody>
      </p:sp>
      <p:sp>
        <p:nvSpPr>
          <p:cNvPr id="25604" name="Line 4">
            <a:extLst>
              <a:ext uri="{C183D7F6-B498-43B3-948B-1728B52AA6E4}">
                <adec:decorative xmlns:adec="http://schemas.microsoft.com/office/drawing/2017/decorative" val="1"/>
              </a:ext>
            </a:extLst>
          </p:cNvPr>
          <p:cNvSpPr>
            <a:spLocks noChangeShapeType="1"/>
          </p:cNvSpPr>
          <p:nvPr/>
        </p:nvSpPr>
        <p:spPr bwMode="auto">
          <a:xfrm>
            <a:off x="762000" y="2819400"/>
            <a:ext cx="3352800" cy="0"/>
          </a:xfrm>
          <a:prstGeom prst="line">
            <a:avLst/>
          </a:prstGeom>
          <a:noFill/>
          <a:ln w="57150">
            <a:solidFill>
              <a:schemeClr val="tx1"/>
            </a:solidFill>
            <a:round/>
            <a:headEnd/>
            <a:tailEnd/>
          </a:ln>
        </p:spPr>
        <p:txBody>
          <a:bodyPr/>
          <a:lstStyle/>
          <a:p>
            <a:endParaRPr lang="en-US" dirty="0"/>
          </a:p>
        </p:txBody>
      </p:sp>
      <p:sp>
        <p:nvSpPr>
          <p:cNvPr id="25605" name="Rectangle 5" descr="60%&#10;&#10;Work area"/>
          <p:cNvSpPr>
            <a:spLocks noChangeArrowheads="1"/>
          </p:cNvSpPr>
          <p:nvPr/>
        </p:nvSpPr>
        <p:spPr bwMode="auto">
          <a:xfrm>
            <a:off x="838200" y="1676400"/>
            <a:ext cx="7010400" cy="1066800"/>
          </a:xfrm>
          <a:prstGeom prst="rect">
            <a:avLst/>
          </a:prstGeom>
          <a:pattFill prst="pct60">
            <a:fgClr>
              <a:schemeClr val="accent1"/>
            </a:fgClr>
            <a:bgClr>
              <a:schemeClr val="bg1"/>
            </a:bgClr>
          </a:pattFill>
          <a:ln w="9525">
            <a:solidFill>
              <a:schemeClr val="tx1"/>
            </a:solidFill>
            <a:miter lim="800000"/>
            <a:headEnd/>
            <a:tailEnd/>
          </a:ln>
        </p:spPr>
        <p:txBody>
          <a:bodyPr wrap="none" anchor="ctr"/>
          <a:lstStyle/>
          <a:p>
            <a:pPr algn="ctr"/>
            <a:r>
              <a:rPr lang="en-US" dirty="0"/>
              <a:t>WORK AREA</a:t>
            </a:r>
          </a:p>
        </p:txBody>
      </p:sp>
      <p:sp>
        <p:nvSpPr>
          <p:cNvPr id="25606" name="Line 6">
            <a:extLst>
              <a:ext uri="{C183D7F6-B498-43B3-948B-1728B52AA6E4}">
                <adec:decorative xmlns:adec="http://schemas.microsoft.com/office/drawing/2017/decorative" val="1"/>
              </a:ext>
            </a:extLst>
          </p:cNvPr>
          <p:cNvSpPr>
            <a:spLocks noChangeShapeType="1"/>
          </p:cNvSpPr>
          <p:nvPr/>
        </p:nvSpPr>
        <p:spPr bwMode="auto">
          <a:xfrm>
            <a:off x="4724400" y="2819400"/>
            <a:ext cx="3124200" cy="0"/>
          </a:xfrm>
          <a:prstGeom prst="line">
            <a:avLst/>
          </a:prstGeom>
          <a:noFill/>
          <a:ln w="57150">
            <a:solidFill>
              <a:schemeClr val="tx1"/>
            </a:solidFill>
            <a:round/>
            <a:headEnd/>
            <a:tailEnd/>
          </a:ln>
        </p:spPr>
        <p:txBody>
          <a:bodyPr/>
          <a:lstStyle/>
          <a:p>
            <a:endParaRPr lang="en-US" dirty="0"/>
          </a:p>
        </p:txBody>
      </p:sp>
      <p:sp>
        <p:nvSpPr>
          <p:cNvPr id="25607" name="AutoShape 7" descr="Traffic"/>
          <p:cNvSpPr>
            <a:spLocks noChangeArrowheads="1"/>
          </p:cNvSpPr>
          <p:nvPr/>
        </p:nvSpPr>
        <p:spPr bwMode="auto">
          <a:xfrm rot="10800000">
            <a:off x="5486400" y="2971800"/>
            <a:ext cx="2895600" cy="533400"/>
          </a:xfrm>
          <a:prstGeom prst="homePlate">
            <a:avLst>
              <a:gd name="adj" fmla="val 157152"/>
            </a:avLst>
          </a:prstGeom>
          <a:solidFill>
            <a:schemeClr val="accent1"/>
          </a:solidFill>
          <a:ln w="9525">
            <a:solidFill>
              <a:schemeClr val="tx1"/>
            </a:solidFill>
            <a:miter lim="800000"/>
            <a:headEnd/>
            <a:tailEnd/>
          </a:ln>
        </p:spPr>
        <p:txBody>
          <a:bodyPr rot="10800000" wrap="none" anchor="ctr"/>
          <a:lstStyle/>
          <a:p>
            <a:pPr algn="ctr"/>
            <a:r>
              <a:rPr lang="en-US" dirty="0"/>
              <a:t>TRAFFIC</a:t>
            </a:r>
          </a:p>
        </p:txBody>
      </p:sp>
      <p:sp>
        <p:nvSpPr>
          <p:cNvPr id="25608" name="Line 8">
            <a:extLst>
              <a:ext uri="{C183D7F6-B498-43B3-948B-1728B52AA6E4}">
                <adec:decorative xmlns:adec="http://schemas.microsoft.com/office/drawing/2017/decorative" val="1"/>
              </a:ext>
            </a:extLst>
          </p:cNvPr>
          <p:cNvSpPr>
            <a:spLocks noChangeShapeType="1"/>
          </p:cNvSpPr>
          <p:nvPr/>
        </p:nvSpPr>
        <p:spPr bwMode="auto">
          <a:xfrm flipV="1">
            <a:off x="7848600" y="2209800"/>
            <a:ext cx="1219200" cy="609600"/>
          </a:xfrm>
          <a:prstGeom prst="line">
            <a:avLst/>
          </a:prstGeom>
          <a:noFill/>
          <a:ln w="57150">
            <a:solidFill>
              <a:schemeClr val="tx1"/>
            </a:solidFill>
            <a:round/>
            <a:headEnd/>
            <a:tailEnd/>
          </a:ln>
        </p:spPr>
        <p:txBody>
          <a:bodyPr/>
          <a:lstStyle/>
          <a:p>
            <a:endParaRPr lang="en-US" dirty="0"/>
          </a:p>
        </p:txBody>
      </p:sp>
      <p:sp>
        <p:nvSpPr>
          <p:cNvPr id="25609" name="Rectangle 15">
            <a:extLst>
              <a:ext uri="{C183D7F6-B498-43B3-948B-1728B52AA6E4}">
                <adec:decorative xmlns:adec="http://schemas.microsoft.com/office/drawing/2017/decorative" val="1"/>
              </a:ext>
            </a:extLst>
          </p:cNvPr>
          <p:cNvSpPr>
            <a:spLocks noChangeArrowheads="1"/>
          </p:cNvSpPr>
          <p:nvPr/>
        </p:nvSpPr>
        <p:spPr bwMode="auto">
          <a:xfrm rot="-2733376">
            <a:off x="4305300" y="2476500"/>
            <a:ext cx="457200" cy="228600"/>
          </a:xfrm>
          <a:prstGeom prst="rect">
            <a:avLst/>
          </a:prstGeom>
          <a:solidFill>
            <a:schemeClr val="tx2"/>
          </a:solidFill>
          <a:ln w="9525">
            <a:solidFill>
              <a:schemeClr val="tx1"/>
            </a:solidFill>
            <a:miter lim="800000"/>
            <a:headEnd/>
            <a:tailEnd/>
          </a:ln>
        </p:spPr>
        <p:txBody>
          <a:bodyPr wrap="none" anchor="ctr"/>
          <a:lstStyle/>
          <a:p>
            <a:endParaRPr lang="en-US" dirty="0"/>
          </a:p>
        </p:txBody>
      </p:sp>
      <p:grpSp>
        <p:nvGrpSpPr>
          <p:cNvPr id="2" name="Group 22" descr="Gradual transition for work vehicles entering roadway from work space">
            <a:extLst>
              <a:ext uri="{C183D7F6-B498-43B3-948B-1728B52AA6E4}">
                <adec:decorative xmlns:adec="http://schemas.microsoft.com/office/drawing/2017/decorative" val="0"/>
              </a:ext>
            </a:extLst>
          </p:cNvPr>
          <p:cNvGrpSpPr>
            <a:grpSpLocks/>
          </p:cNvGrpSpPr>
          <p:nvPr/>
        </p:nvGrpSpPr>
        <p:grpSpPr bwMode="auto">
          <a:xfrm>
            <a:off x="762000" y="4724400"/>
            <a:ext cx="7620000" cy="1828800"/>
            <a:chOff x="480" y="2976"/>
            <a:chExt cx="4800" cy="1152"/>
          </a:xfrm>
        </p:grpSpPr>
        <p:sp>
          <p:nvSpPr>
            <p:cNvPr id="25616" name="Line 10"/>
            <p:cNvSpPr>
              <a:spLocks noChangeShapeType="1"/>
            </p:cNvSpPr>
            <p:nvPr/>
          </p:nvSpPr>
          <p:spPr bwMode="auto">
            <a:xfrm>
              <a:off x="480" y="3696"/>
              <a:ext cx="2112" cy="0"/>
            </a:xfrm>
            <a:prstGeom prst="line">
              <a:avLst/>
            </a:prstGeom>
            <a:noFill/>
            <a:ln w="57150">
              <a:solidFill>
                <a:schemeClr val="tx1"/>
              </a:solidFill>
              <a:round/>
              <a:headEnd/>
              <a:tailEnd/>
            </a:ln>
          </p:spPr>
          <p:txBody>
            <a:bodyPr/>
            <a:lstStyle/>
            <a:p>
              <a:endParaRPr lang="en-US" dirty="0"/>
            </a:p>
          </p:txBody>
        </p:sp>
        <p:sp>
          <p:nvSpPr>
            <p:cNvPr id="25617" name="Rectangle 11" descr="60%&#10;&#10;WORK AREA&#10;"/>
            <p:cNvSpPr>
              <a:spLocks noChangeArrowheads="1"/>
            </p:cNvSpPr>
            <p:nvPr/>
          </p:nvSpPr>
          <p:spPr bwMode="auto">
            <a:xfrm>
              <a:off x="528" y="2976"/>
              <a:ext cx="4416" cy="672"/>
            </a:xfrm>
            <a:prstGeom prst="rect">
              <a:avLst/>
            </a:prstGeom>
            <a:pattFill prst="pct60">
              <a:fgClr>
                <a:schemeClr val="accent1"/>
              </a:fgClr>
              <a:bgClr>
                <a:schemeClr val="bg1"/>
              </a:bgClr>
            </a:pattFill>
            <a:ln w="9525">
              <a:solidFill>
                <a:schemeClr val="tx1"/>
              </a:solidFill>
              <a:miter lim="800000"/>
              <a:headEnd/>
              <a:tailEnd/>
            </a:ln>
          </p:spPr>
          <p:txBody>
            <a:bodyPr wrap="none" anchor="ctr"/>
            <a:lstStyle/>
            <a:p>
              <a:pPr algn="ctr"/>
              <a:r>
                <a:rPr lang="en-US" dirty="0"/>
                <a:t>WORK AREA</a:t>
              </a:r>
            </a:p>
          </p:txBody>
        </p:sp>
        <p:sp>
          <p:nvSpPr>
            <p:cNvPr id="25618" name="Line 12"/>
            <p:cNvSpPr>
              <a:spLocks noChangeShapeType="1"/>
            </p:cNvSpPr>
            <p:nvPr/>
          </p:nvSpPr>
          <p:spPr bwMode="auto">
            <a:xfrm>
              <a:off x="3120" y="3696"/>
              <a:ext cx="1824" cy="0"/>
            </a:xfrm>
            <a:prstGeom prst="line">
              <a:avLst/>
            </a:prstGeom>
            <a:noFill/>
            <a:ln w="57150">
              <a:solidFill>
                <a:schemeClr val="tx1"/>
              </a:solidFill>
              <a:round/>
              <a:headEnd/>
              <a:tailEnd/>
            </a:ln>
          </p:spPr>
          <p:txBody>
            <a:bodyPr/>
            <a:lstStyle/>
            <a:p>
              <a:endParaRPr lang="en-US" dirty="0"/>
            </a:p>
          </p:txBody>
        </p:sp>
        <p:sp>
          <p:nvSpPr>
            <p:cNvPr id="25619" name="AutoShape 13" descr="TRAFFIC"/>
            <p:cNvSpPr>
              <a:spLocks noChangeArrowheads="1"/>
            </p:cNvSpPr>
            <p:nvPr/>
          </p:nvSpPr>
          <p:spPr bwMode="auto">
            <a:xfrm rot="10800000">
              <a:off x="3456" y="3792"/>
              <a:ext cx="1824" cy="336"/>
            </a:xfrm>
            <a:prstGeom prst="homePlate">
              <a:avLst>
                <a:gd name="adj" fmla="val 157152"/>
              </a:avLst>
            </a:prstGeom>
            <a:solidFill>
              <a:schemeClr val="accent1"/>
            </a:solidFill>
            <a:ln w="9525">
              <a:solidFill>
                <a:schemeClr val="tx1"/>
              </a:solidFill>
              <a:miter lim="800000"/>
              <a:headEnd/>
              <a:tailEnd/>
            </a:ln>
          </p:spPr>
          <p:txBody>
            <a:bodyPr rot="10800000" wrap="none" anchor="ctr"/>
            <a:lstStyle/>
            <a:p>
              <a:pPr algn="ctr"/>
              <a:r>
                <a:rPr lang="en-US" dirty="0"/>
                <a:t>TRAFFIC</a:t>
              </a:r>
            </a:p>
          </p:txBody>
        </p:sp>
        <p:sp>
          <p:nvSpPr>
            <p:cNvPr id="25620" name="Line 14"/>
            <p:cNvSpPr>
              <a:spLocks noChangeShapeType="1"/>
            </p:cNvSpPr>
            <p:nvPr/>
          </p:nvSpPr>
          <p:spPr bwMode="auto">
            <a:xfrm flipV="1">
              <a:off x="2592" y="3456"/>
              <a:ext cx="336" cy="240"/>
            </a:xfrm>
            <a:prstGeom prst="line">
              <a:avLst/>
            </a:prstGeom>
            <a:noFill/>
            <a:ln w="57150">
              <a:solidFill>
                <a:schemeClr val="tx1"/>
              </a:solidFill>
              <a:round/>
              <a:headEnd/>
              <a:tailEnd/>
            </a:ln>
          </p:spPr>
          <p:txBody>
            <a:bodyPr/>
            <a:lstStyle/>
            <a:p>
              <a:endParaRPr lang="en-US" dirty="0"/>
            </a:p>
          </p:txBody>
        </p:sp>
        <p:sp>
          <p:nvSpPr>
            <p:cNvPr id="25621" name="Line 16"/>
            <p:cNvSpPr>
              <a:spLocks noChangeShapeType="1"/>
            </p:cNvSpPr>
            <p:nvPr/>
          </p:nvSpPr>
          <p:spPr bwMode="auto">
            <a:xfrm flipV="1">
              <a:off x="2928" y="3456"/>
              <a:ext cx="1152" cy="0"/>
            </a:xfrm>
            <a:prstGeom prst="line">
              <a:avLst/>
            </a:prstGeom>
            <a:noFill/>
            <a:ln w="57150">
              <a:solidFill>
                <a:schemeClr val="tx1"/>
              </a:solidFill>
              <a:round/>
              <a:headEnd/>
              <a:tailEnd/>
            </a:ln>
          </p:spPr>
          <p:txBody>
            <a:bodyPr/>
            <a:lstStyle/>
            <a:p>
              <a:endParaRPr lang="en-US" dirty="0"/>
            </a:p>
          </p:txBody>
        </p:sp>
        <p:sp>
          <p:nvSpPr>
            <p:cNvPr id="25622" name="Rectangle 18"/>
            <p:cNvSpPr>
              <a:spLocks noChangeArrowheads="1"/>
            </p:cNvSpPr>
            <p:nvPr/>
          </p:nvSpPr>
          <p:spPr bwMode="auto">
            <a:xfrm rot="-200125">
              <a:off x="3120" y="3504"/>
              <a:ext cx="288" cy="144"/>
            </a:xfrm>
            <a:prstGeom prst="rect">
              <a:avLst/>
            </a:prstGeom>
            <a:solidFill>
              <a:schemeClr val="tx2"/>
            </a:solidFill>
            <a:ln w="9525">
              <a:solidFill>
                <a:schemeClr val="tx1"/>
              </a:solidFill>
              <a:miter lim="800000"/>
              <a:headEnd/>
              <a:tailEnd/>
            </a:ln>
          </p:spPr>
          <p:txBody>
            <a:bodyPr wrap="none" anchor="ctr"/>
            <a:lstStyle/>
            <a:p>
              <a:endParaRPr lang="en-US" dirty="0"/>
            </a:p>
          </p:txBody>
        </p:sp>
      </p:grpSp>
      <p:sp>
        <p:nvSpPr>
          <p:cNvPr id="501779" name="AutoShape 19" descr="Easier to merge. No cushion needed!&#10;"/>
          <p:cNvSpPr>
            <a:spLocks noChangeArrowheads="1"/>
          </p:cNvSpPr>
          <p:nvPr/>
        </p:nvSpPr>
        <p:spPr bwMode="auto">
          <a:xfrm>
            <a:off x="228600" y="6019800"/>
            <a:ext cx="3276600" cy="838200"/>
          </a:xfrm>
          <a:prstGeom prst="wedgeRectCallout">
            <a:avLst>
              <a:gd name="adj1" fmla="val 82171"/>
              <a:gd name="adj2" fmla="val -53597"/>
            </a:avLst>
          </a:prstGeom>
          <a:solidFill>
            <a:schemeClr val="bg1"/>
          </a:solidFill>
          <a:ln w="9525">
            <a:solidFill>
              <a:schemeClr val="tx1"/>
            </a:solidFill>
            <a:miter lim="800000"/>
            <a:headEnd/>
            <a:tailEnd/>
          </a:ln>
        </p:spPr>
        <p:txBody>
          <a:bodyPr/>
          <a:lstStyle/>
          <a:p>
            <a:pPr algn="ctr"/>
            <a:r>
              <a:rPr lang="en-US" sz="2400" dirty="0"/>
              <a:t>Easier to merge. No cushion needed!</a:t>
            </a:r>
          </a:p>
        </p:txBody>
      </p:sp>
      <p:sp>
        <p:nvSpPr>
          <p:cNvPr id="25612" name="Line 23">
            <a:extLst>
              <a:ext uri="{C183D7F6-B498-43B3-948B-1728B52AA6E4}">
                <adec:decorative xmlns:adec="http://schemas.microsoft.com/office/drawing/2017/decorative" val="1"/>
              </a:ext>
            </a:extLst>
          </p:cNvPr>
          <p:cNvSpPr>
            <a:spLocks noChangeShapeType="1"/>
          </p:cNvSpPr>
          <p:nvPr/>
        </p:nvSpPr>
        <p:spPr bwMode="auto">
          <a:xfrm>
            <a:off x="0" y="4267200"/>
            <a:ext cx="9144000" cy="0"/>
          </a:xfrm>
          <a:prstGeom prst="line">
            <a:avLst/>
          </a:prstGeom>
          <a:noFill/>
          <a:ln w="76200">
            <a:solidFill>
              <a:srgbClr val="FF6600"/>
            </a:solidFill>
            <a:round/>
            <a:headEnd/>
            <a:tailEnd/>
          </a:ln>
        </p:spPr>
        <p:txBody>
          <a:bodyPr/>
          <a:lstStyle/>
          <a:p>
            <a:endParaRPr lang="en-US" dirty="0"/>
          </a:p>
        </p:txBody>
      </p:sp>
      <p:sp>
        <p:nvSpPr>
          <p:cNvPr id="25613" name="AutoShape 24" descr="Barrier"/>
          <p:cNvSpPr>
            <a:spLocks noChangeArrowheads="1"/>
          </p:cNvSpPr>
          <p:nvPr/>
        </p:nvSpPr>
        <p:spPr bwMode="auto">
          <a:xfrm>
            <a:off x="7602794" y="1333500"/>
            <a:ext cx="1295400" cy="457200"/>
          </a:xfrm>
          <a:prstGeom prst="wedgeRectCallout">
            <a:avLst>
              <a:gd name="adj1" fmla="val -126313"/>
              <a:gd name="adj2" fmla="val 264415"/>
            </a:avLst>
          </a:prstGeom>
          <a:solidFill>
            <a:schemeClr val="bg1"/>
          </a:solidFill>
          <a:ln w="9525">
            <a:solidFill>
              <a:schemeClr val="tx1"/>
            </a:solidFill>
            <a:miter lim="800000"/>
            <a:headEnd/>
            <a:tailEnd/>
          </a:ln>
        </p:spPr>
        <p:txBody>
          <a:bodyPr/>
          <a:lstStyle/>
          <a:p>
            <a:pPr algn="ctr"/>
            <a:r>
              <a:rPr lang="en-US" sz="2400" dirty="0"/>
              <a:t>Barrier</a:t>
            </a:r>
          </a:p>
        </p:txBody>
      </p:sp>
      <p:sp>
        <p:nvSpPr>
          <p:cNvPr id="25614" name="AutoShape 25" descr="Crash cushion on end of barrier at truck approach prior to merging into traffic">
            <a:extLst>
              <a:ext uri="{C183D7F6-B498-43B3-948B-1728B52AA6E4}">
                <adec:decorative xmlns:adec="http://schemas.microsoft.com/office/drawing/2017/decorative" val="0"/>
              </a:ext>
            </a:extLst>
          </p:cNvPr>
          <p:cNvSpPr>
            <a:spLocks noChangeArrowheads="1"/>
          </p:cNvSpPr>
          <p:nvPr/>
        </p:nvSpPr>
        <p:spPr bwMode="auto">
          <a:xfrm>
            <a:off x="3429000" y="2743200"/>
            <a:ext cx="762000" cy="152400"/>
          </a:xfrm>
          <a:prstGeom prst="octagon">
            <a:avLst>
              <a:gd name="adj" fmla="val 29287"/>
            </a:avLst>
          </a:prstGeom>
          <a:solidFill>
            <a:srgbClr val="FF6600"/>
          </a:solidFill>
          <a:ln w="9525">
            <a:solidFill>
              <a:schemeClr val="tx1"/>
            </a:solidFill>
            <a:miter lim="800000"/>
            <a:headEnd/>
            <a:tailEnd/>
          </a:ln>
        </p:spPr>
        <p:txBody>
          <a:bodyPr wrap="none" anchor="ctr"/>
          <a:lstStyle/>
          <a:p>
            <a:endParaRPr lang="en-US" dirty="0"/>
          </a:p>
        </p:txBody>
      </p:sp>
      <p:sp>
        <p:nvSpPr>
          <p:cNvPr id="501786" name="AutoShape 26" descr="Acc. lane&#10;"/>
          <p:cNvSpPr>
            <a:spLocks noChangeArrowheads="1"/>
          </p:cNvSpPr>
          <p:nvPr/>
        </p:nvSpPr>
        <p:spPr bwMode="auto">
          <a:xfrm>
            <a:off x="7620000" y="4419600"/>
            <a:ext cx="1295400" cy="762000"/>
          </a:xfrm>
          <a:prstGeom prst="wedgeRectCallout">
            <a:avLst>
              <a:gd name="adj1" fmla="val -209806"/>
              <a:gd name="adj2" fmla="val 105833"/>
            </a:avLst>
          </a:prstGeom>
          <a:solidFill>
            <a:schemeClr val="bg1"/>
          </a:solidFill>
          <a:ln w="9525">
            <a:solidFill>
              <a:schemeClr val="tx1"/>
            </a:solidFill>
            <a:miter lim="800000"/>
            <a:headEnd/>
            <a:tailEnd/>
          </a:ln>
        </p:spPr>
        <p:txBody>
          <a:bodyPr/>
          <a:lstStyle/>
          <a:p>
            <a:pPr algn="ctr"/>
            <a:r>
              <a:rPr lang="en-US" sz="2400" dirty="0"/>
              <a:t>Acc. lane</a:t>
            </a:r>
          </a:p>
        </p:txBody>
      </p:sp>
      <p:sp>
        <p:nvSpPr>
          <p:cNvPr id="3" name="TextBox 2">
            <a:extLst>
              <a:ext uri="{FF2B5EF4-FFF2-40B4-BE49-F238E27FC236}">
                <a16:creationId xmlns:a16="http://schemas.microsoft.com/office/drawing/2014/main" id="{C2E9AE71-22D4-1037-DE2C-5584C035D4EE}"/>
              </a:ext>
            </a:extLst>
          </p:cNvPr>
          <p:cNvSpPr txBox="1"/>
          <p:nvPr/>
        </p:nvSpPr>
        <p:spPr>
          <a:xfrm>
            <a:off x="7895749" y="5486400"/>
            <a:ext cx="1027845" cy="246221"/>
          </a:xfrm>
          <a:prstGeom prst="rect">
            <a:avLst/>
          </a:prstGeom>
          <a:noFill/>
        </p:spPr>
        <p:txBody>
          <a:bodyPr wrap="none" rtlCol="0">
            <a:spAutoFit/>
          </a:bodyPr>
          <a:lstStyle>
            <a:defPPr>
              <a:defRPr lang="en-US"/>
            </a:defPPr>
            <a:lvl1pPr algn="l" rtl="0" fontAlgn="base">
              <a:spcBef>
                <a:spcPct val="0"/>
              </a:spcBef>
              <a:spcAft>
                <a:spcPct val="0"/>
              </a:spcAft>
              <a:defRPr sz="1600" kern="1200">
                <a:solidFill>
                  <a:schemeClr val="tx1"/>
                </a:solidFill>
                <a:latin typeface="Verdana" pitchFamily="34" charset="0"/>
                <a:ea typeface="+mn-ea"/>
                <a:cs typeface="+mn-cs"/>
              </a:defRPr>
            </a:lvl1pPr>
            <a:lvl2pPr marL="457200" algn="l" rtl="0" fontAlgn="base">
              <a:spcBef>
                <a:spcPct val="0"/>
              </a:spcBef>
              <a:spcAft>
                <a:spcPct val="0"/>
              </a:spcAft>
              <a:defRPr sz="1600" kern="1200">
                <a:solidFill>
                  <a:schemeClr val="tx1"/>
                </a:solidFill>
                <a:latin typeface="Verdana" pitchFamily="34" charset="0"/>
                <a:ea typeface="+mn-ea"/>
                <a:cs typeface="+mn-cs"/>
              </a:defRPr>
            </a:lvl2pPr>
            <a:lvl3pPr marL="914400" algn="l" rtl="0" fontAlgn="base">
              <a:spcBef>
                <a:spcPct val="0"/>
              </a:spcBef>
              <a:spcAft>
                <a:spcPct val="0"/>
              </a:spcAft>
              <a:defRPr sz="1600" kern="1200">
                <a:solidFill>
                  <a:schemeClr val="tx1"/>
                </a:solidFill>
                <a:latin typeface="Verdana" pitchFamily="34" charset="0"/>
                <a:ea typeface="+mn-ea"/>
                <a:cs typeface="+mn-cs"/>
              </a:defRPr>
            </a:lvl3pPr>
            <a:lvl4pPr marL="1371600" algn="l" rtl="0" fontAlgn="base">
              <a:spcBef>
                <a:spcPct val="0"/>
              </a:spcBef>
              <a:spcAft>
                <a:spcPct val="0"/>
              </a:spcAft>
              <a:defRPr sz="1600" kern="1200">
                <a:solidFill>
                  <a:schemeClr val="tx1"/>
                </a:solidFill>
                <a:latin typeface="Verdana" pitchFamily="34" charset="0"/>
                <a:ea typeface="+mn-ea"/>
                <a:cs typeface="+mn-cs"/>
              </a:defRPr>
            </a:lvl4pPr>
            <a:lvl5pPr marL="1828800" algn="l" rtl="0" fontAlgn="base">
              <a:spcBef>
                <a:spcPct val="0"/>
              </a:spcBef>
              <a:spcAft>
                <a:spcPct val="0"/>
              </a:spcAft>
              <a:defRPr sz="1600" kern="1200">
                <a:solidFill>
                  <a:schemeClr val="tx1"/>
                </a:solidFill>
                <a:latin typeface="Verdana" pitchFamily="34" charset="0"/>
                <a:ea typeface="+mn-ea"/>
                <a:cs typeface="+mn-cs"/>
              </a:defRPr>
            </a:lvl5pPr>
            <a:lvl6pPr marL="2286000" algn="l" defTabSz="914400" rtl="0" eaLnBrk="1" latinLnBrk="0" hangingPunct="1">
              <a:defRPr sz="1600" kern="1200">
                <a:solidFill>
                  <a:schemeClr val="tx1"/>
                </a:solidFill>
                <a:latin typeface="Verdana" pitchFamily="34" charset="0"/>
                <a:ea typeface="+mn-ea"/>
                <a:cs typeface="+mn-cs"/>
              </a:defRPr>
            </a:lvl6pPr>
            <a:lvl7pPr marL="2743200" algn="l" defTabSz="914400" rtl="0" eaLnBrk="1" latinLnBrk="0" hangingPunct="1">
              <a:defRPr sz="1600" kern="1200">
                <a:solidFill>
                  <a:schemeClr val="tx1"/>
                </a:solidFill>
                <a:latin typeface="Verdana" pitchFamily="34" charset="0"/>
                <a:ea typeface="+mn-ea"/>
                <a:cs typeface="+mn-cs"/>
              </a:defRPr>
            </a:lvl7pPr>
            <a:lvl8pPr marL="3200400" algn="l" defTabSz="914400" rtl="0" eaLnBrk="1" latinLnBrk="0" hangingPunct="1">
              <a:defRPr sz="1600" kern="1200">
                <a:solidFill>
                  <a:schemeClr val="tx1"/>
                </a:solidFill>
                <a:latin typeface="Verdana" pitchFamily="34" charset="0"/>
                <a:ea typeface="+mn-ea"/>
                <a:cs typeface="+mn-cs"/>
              </a:defRPr>
            </a:lvl8pPr>
            <a:lvl9pPr marL="3657600" algn="l" defTabSz="914400" rtl="0" eaLnBrk="1" latinLnBrk="0" hangingPunct="1">
              <a:defRPr sz="1600" kern="1200">
                <a:solidFill>
                  <a:schemeClr val="tx1"/>
                </a:solidFill>
                <a:latin typeface="Verdana" pitchFamily="34" charset="0"/>
                <a:ea typeface="+mn-ea"/>
                <a:cs typeface="+mn-cs"/>
              </a:defRPr>
            </a:lvl9pPr>
          </a:lstStyle>
          <a:p>
            <a:r>
              <a:rPr lang="en-US" sz="1000" dirty="0">
                <a:latin typeface="Arial" panose="020B0604020202020204" pitchFamily="34" charset="0"/>
                <a:cs typeface="Arial" panose="020B0604020202020204" pitchFamily="34" charset="0"/>
              </a:rPr>
              <a:t>Image: ATSSA</a:t>
            </a:r>
          </a:p>
        </p:txBody>
      </p:sp>
    </p:spTree>
    <p:extLst>
      <p:ext uri="{BB962C8B-B14F-4D97-AF65-F5344CB8AC3E}">
        <p14:creationId xmlns:p14="http://schemas.microsoft.com/office/powerpoint/2010/main" val="2655323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01769"/>
                                        </p:tgtEl>
                                        <p:attrNameLst>
                                          <p:attrName>style.visibility</p:attrName>
                                        </p:attrNameLst>
                                      </p:cBhvr>
                                      <p:to>
                                        <p:strVal val="visible"/>
                                      </p:to>
                                    </p:set>
                                    <p:anim calcmode="lin" valueType="num">
                                      <p:cBhvr additive="base">
                                        <p:cTn id="7" dur="500" fill="hold"/>
                                        <p:tgtEl>
                                          <p:spTgt spid="501769"/>
                                        </p:tgtEl>
                                        <p:attrNameLst>
                                          <p:attrName>ppt_x</p:attrName>
                                        </p:attrNameLst>
                                      </p:cBhvr>
                                      <p:tavLst>
                                        <p:tav tm="0">
                                          <p:val>
                                            <p:strVal val="0-#ppt_w/2"/>
                                          </p:val>
                                        </p:tav>
                                        <p:tav tm="100000">
                                          <p:val>
                                            <p:strVal val="#ppt_x"/>
                                          </p:val>
                                        </p:tav>
                                      </p:tavLst>
                                    </p:anim>
                                    <p:anim calcmode="lin" valueType="num">
                                      <p:cBhvr additive="base">
                                        <p:cTn id="8" dur="500" fill="hold"/>
                                        <p:tgtEl>
                                          <p:spTgt spid="50176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01786"/>
                                        </p:tgtEl>
                                        <p:attrNameLst>
                                          <p:attrName>style.visibility</p:attrName>
                                        </p:attrNameLst>
                                      </p:cBhvr>
                                      <p:to>
                                        <p:strVal val="visible"/>
                                      </p:to>
                                    </p:set>
                                    <p:anim calcmode="lin" valueType="num">
                                      <p:cBhvr additive="base">
                                        <p:cTn id="19" dur="500" fill="hold"/>
                                        <p:tgtEl>
                                          <p:spTgt spid="501786"/>
                                        </p:tgtEl>
                                        <p:attrNameLst>
                                          <p:attrName>ppt_x</p:attrName>
                                        </p:attrNameLst>
                                      </p:cBhvr>
                                      <p:tavLst>
                                        <p:tav tm="0">
                                          <p:val>
                                            <p:strVal val="#ppt_x"/>
                                          </p:val>
                                        </p:tav>
                                        <p:tav tm="100000">
                                          <p:val>
                                            <p:strVal val="#ppt_x"/>
                                          </p:val>
                                        </p:tav>
                                      </p:tavLst>
                                    </p:anim>
                                    <p:anim calcmode="lin" valueType="num">
                                      <p:cBhvr additive="base">
                                        <p:cTn id="20" dur="500" fill="hold"/>
                                        <p:tgtEl>
                                          <p:spTgt spid="50178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01779"/>
                                        </p:tgtEl>
                                        <p:attrNameLst>
                                          <p:attrName>style.visibility</p:attrName>
                                        </p:attrNameLst>
                                      </p:cBhvr>
                                      <p:to>
                                        <p:strVal val="visible"/>
                                      </p:to>
                                    </p:set>
                                    <p:anim calcmode="lin" valueType="num">
                                      <p:cBhvr additive="base">
                                        <p:cTn id="25" dur="500" fill="hold"/>
                                        <p:tgtEl>
                                          <p:spTgt spid="501779"/>
                                        </p:tgtEl>
                                        <p:attrNameLst>
                                          <p:attrName>ppt_x</p:attrName>
                                        </p:attrNameLst>
                                      </p:cBhvr>
                                      <p:tavLst>
                                        <p:tav tm="0">
                                          <p:val>
                                            <p:strVal val="#ppt_x"/>
                                          </p:val>
                                        </p:tav>
                                        <p:tav tm="100000">
                                          <p:val>
                                            <p:strVal val="#ppt_x"/>
                                          </p:val>
                                        </p:tav>
                                      </p:tavLst>
                                    </p:anim>
                                    <p:anim calcmode="lin" valueType="num">
                                      <p:cBhvr additive="base">
                                        <p:cTn id="26" dur="500" fill="hold"/>
                                        <p:tgtEl>
                                          <p:spTgt spid="50177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69" grpId="0" animBg="1"/>
      <p:bldP spid="501779" grpId="0" animBg="1"/>
      <p:bldP spid="501786"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VDOT Construction Access Techniques</a:t>
            </a:r>
          </a:p>
        </p:txBody>
      </p:sp>
      <p:pic>
        <p:nvPicPr>
          <p:cNvPr id="4" name="Picture 3" descr="Virginia DOT typical application for construction vehicle access within barrier runs - 120 feet maximum allowed for the opening with proper barrier flare rate note and attenuator not required if blunt end falls outside the clear zone"/>
          <p:cNvPicPr>
            <a:picLocks noChangeAspect="1"/>
          </p:cNvPicPr>
          <p:nvPr/>
        </p:nvPicPr>
        <p:blipFill>
          <a:blip r:embed="rId3" cstate="print"/>
          <a:srcRect l="3889" t="25414" r="3662" b="2579"/>
          <a:stretch>
            <a:fillRect/>
          </a:stretch>
        </p:blipFill>
        <p:spPr bwMode="auto">
          <a:xfrm>
            <a:off x="35074" y="1447800"/>
            <a:ext cx="9032726" cy="5410200"/>
          </a:xfrm>
          <a:prstGeom prst="rect">
            <a:avLst/>
          </a:prstGeom>
          <a:noFill/>
          <a:ln w="9525">
            <a:noFill/>
            <a:miter lim="800000"/>
            <a:headEnd/>
            <a:tailEnd/>
          </a:ln>
        </p:spPr>
      </p:pic>
      <p:sp>
        <p:nvSpPr>
          <p:cNvPr id="3" name="TextBox 2">
            <a:extLst>
              <a:ext uri="{FF2B5EF4-FFF2-40B4-BE49-F238E27FC236}">
                <a16:creationId xmlns:a16="http://schemas.microsoft.com/office/drawing/2014/main" id="{A4EC4978-A807-E816-42D0-0CB67F489A54}"/>
              </a:ext>
            </a:extLst>
          </p:cNvPr>
          <p:cNvSpPr txBox="1"/>
          <p:nvPr/>
        </p:nvSpPr>
        <p:spPr>
          <a:xfrm>
            <a:off x="7924800" y="5791200"/>
            <a:ext cx="965329" cy="246221"/>
          </a:xfrm>
          <a:prstGeom prst="rect">
            <a:avLst/>
          </a:prstGeom>
          <a:noFill/>
        </p:spPr>
        <p:txBody>
          <a:bodyPr wrap="none" rtlCol="0">
            <a:spAutoFit/>
          </a:bodyPr>
          <a:lstStyle>
            <a:defPPr>
              <a:defRPr lang="en-US"/>
            </a:defPPr>
            <a:lvl1pPr algn="l" rtl="0" fontAlgn="base">
              <a:spcBef>
                <a:spcPct val="0"/>
              </a:spcBef>
              <a:spcAft>
                <a:spcPct val="0"/>
              </a:spcAft>
              <a:defRPr sz="1600" kern="1200">
                <a:solidFill>
                  <a:schemeClr val="tx1"/>
                </a:solidFill>
                <a:latin typeface="Verdana" pitchFamily="34" charset="0"/>
                <a:ea typeface="+mn-ea"/>
                <a:cs typeface="+mn-cs"/>
              </a:defRPr>
            </a:lvl1pPr>
            <a:lvl2pPr marL="457200" algn="l" rtl="0" fontAlgn="base">
              <a:spcBef>
                <a:spcPct val="0"/>
              </a:spcBef>
              <a:spcAft>
                <a:spcPct val="0"/>
              </a:spcAft>
              <a:defRPr sz="1600" kern="1200">
                <a:solidFill>
                  <a:schemeClr val="tx1"/>
                </a:solidFill>
                <a:latin typeface="Verdana" pitchFamily="34" charset="0"/>
                <a:ea typeface="+mn-ea"/>
                <a:cs typeface="+mn-cs"/>
              </a:defRPr>
            </a:lvl2pPr>
            <a:lvl3pPr marL="914400" algn="l" rtl="0" fontAlgn="base">
              <a:spcBef>
                <a:spcPct val="0"/>
              </a:spcBef>
              <a:spcAft>
                <a:spcPct val="0"/>
              </a:spcAft>
              <a:defRPr sz="1600" kern="1200">
                <a:solidFill>
                  <a:schemeClr val="tx1"/>
                </a:solidFill>
                <a:latin typeface="Verdana" pitchFamily="34" charset="0"/>
                <a:ea typeface="+mn-ea"/>
                <a:cs typeface="+mn-cs"/>
              </a:defRPr>
            </a:lvl3pPr>
            <a:lvl4pPr marL="1371600" algn="l" rtl="0" fontAlgn="base">
              <a:spcBef>
                <a:spcPct val="0"/>
              </a:spcBef>
              <a:spcAft>
                <a:spcPct val="0"/>
              </a:spcAft>
              <a:defRPr sz="1600" kern="1200">
                <a:solidFill>
                  <a:schemeClr val="tx1"/>
                </a:solidFill>
                <a:latin typeface="Verdana" pitchFamily="34" charset="0"/>
                <a:ea typeface="+mn-ea"/>
                <a:cs typeface="+mn-cs"/>
              </a:defRPr>
            </a:lvl4pPr>
            <a:lvl5pPr marL="1828800" algn="l" rtl="0" fontAlgn="base">
              <a:spcBef>
                <a:spcPct val="0"/>
              </a:spcBef>
              <a:spcAft>
                <a:spcPct val="0"/>
              </a:spcAft>
              <a:defRPr sz="1600" kern="1200">
                <a:solidFill>
                  <a:schemeClr val="tx1"/>
                </a:solidFill>
                <a:latin typeface="Verdana" pitchFamily="34" charset="0"/>
                <a:ea typeface="+mn-ea"/>
                <a:cs typeface="+mn-cs"/>
              </a:defRPr>
            </a:lvl5pPr>
            <a:lvl6pPr marL="2286000" algn="l" defTabSz="914400" rtl="0" eaLnBrk="1" latinLnBrk="0" hangingPunct="1">
              <a:defRPr sz="1600" kern="1200">
                <a:solidFill>
                  <a:schemeClr val="tx1"/>
                </a:solidFill>
                <a:latin typeface="Verdana" pitchFamily="34" charset="0"/>
                <a:ea typeface="+mn-ea"/>
                <a:cs typeface="+mn-cs"/>
              </a:defRPr>
            </a:lvl6pPr>
            <a:lvl7pPr marL="2743200" algn="l" defTabSz="914400" rtl="0" eaLnBrk="1" latinLnBrk="0" hangingPunct="1">
              <a:defRPr sz="1600" kern="1200">
                <a:solidFill>
                  <a:schemeClr val="tx1"/>
                </a:solidFill>
                <a:latin typeface="Verdana" pitchFamily="34" charset="0"/>
                <a:ea typeface="+mn-ea"/>
                <a:cs typeface="+mn-cs"/>
              </a:defRPr>
            </a:lvl7pPr>
            <a:lvl8pPr marL="3200400" algn="l" defTabSz="914400" rtl="0" eaLnBrk="1" latinLnBrk="0" hangingPunct="1">
              <a:defRPr sz="1600" kern="1200">
                <a:solidFill>
                  <a:schemeClr val="tx1"/>
                </a:solidFill>
                <a:latin typeface="Verdana" pitchFamily="34" charset="0"/>
                <a:ea typeface="+mn-ea"/>
                <a:cs typeface="+mn-cs"/>
              </a:defRPr>
            </a:lvl8pPr>
            <a:lvl9pPr marL="3657600" algn="l" defTabSz="914400" rtl="0" eaLnBrk="1" latinLnBrk="0" hangingPunct="1">
              <a:defRPr sz="1600" kern="1200">
                <a:solidFill>
                  <a:schemeClr val="tx1"/>
                </a:solidFill>
                <a:latin typeface="Verdana" pitchFamily="34" charset="0"/>
                <a:ea typeface="+mn-ea"/>
                <a:cs typeface="+mn-cs"/>
              </a:defRPr>
            </a:lvl9pPr>
          </a:lstStyle>
          <a:p>
            <a:r>
              <a:rPr lang="en-US" sz="1000" dirty="0">
                <a:latin typeface="Arial" panose="020B0604020202020204" pitchFamily="34" charset="0"/>
                <a:cs typeface="Arial" panose="020B0604020202020204" pitchFamily="34" charset="0"/>
              </a:rPr>
              <a:t>Image: VDOT</a:t>
            </a:r>
          </a:p>
        </p:txBody>
      </p:sp>
    </p:spTree>
    <p:extLst>
      <p:ext uri="{BB962C8B-B14F-4D97-AF65-F5344CB8AC3E}">
        <p14:creationId xmlns:p14="http://schemas.microsoft.com/office/powerpoint/2010/main" val="265225610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dirty="0"/>
          </a:p>
        </p:txBody>
      </p:sp>
      <p:pic>
        <p:nvPicPr>
          <p:cNvPr id="26627" name="Picture 2" descr="Photo from Virginia I-495 HOT lanes showing truck acceleration area to merge onto freeway with work zone signs and traffic nearby"/>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4" name="TextBox 3">
            <a:extLst>
              <a:ext uri="{FF2B5EF4-FFF2-40B4-BE49-F238E27FC236}">
                <a16:creationId xmlns:a16="http://schemas.microsoft.com/office/drawing/2014/main" id="{A2CBF4CC-5A08-995E-CCD3-98CB374B3B54}"/>
              </a:ext>
            </a:extLst>
          </p:cNvPr>
          <p:cNvSpPr txBox="1"/>
          <p:nvPr/>
        </p:nvSpPr>
        <p:spPr>
          <a:xfrm>
            <a:off x="7848600" y="6400800"/>
            <a:ext cx="965329" cy="246221"/>
          </a:xfrm>
          <a:prstGeom prst="rect">
            <a:avLst/>
          </a:prstGeom>
          <a:noFill/>
        </p:spPr>
        <p:txBody>
          <a:bodyPr wrap="none" rtlCol="0">
            <a:spAutoFit/>
          </a:bodyPr>
          <a:lstStyle>
            <a:defPPr>
              <a:defRPr lang="en-US"/>
            </a:defPPr>
            <a:lvl1pPr algn="l" rtl="0" fontAlgn="base">
              <a:spcBef>
                <a:spcPct val="0"/>
              </a:spcBef>
              <a:spcAft>
                <a:spcPct val="0"/>
              </a:spcAft>
              <a:defRPr sz="1600" kern="1200">
                <a:solidFill>
                  <a:schemeClr val="tx1"/>
                </a:solidFill>
                <a:latin typeface="Verdana" pitchFamily="34" charset="0"/>
                <a:ea typeface="+mn-ea"/>
                <a:cs typeface="+mn-cs"/>
              </a:defRPr>
            </a:lvl1pPr>
            <a:lvl2pPr marL="457200" algn="l" rtl="0" fontAlgn="base">
              <a:spcBef>
                <a:spcPct val="0"/>
              </a:spcBef>
              <a:spcAft>
                <a:spcPct val="0"/>
              </a:spcAft>
              <a:defRPr sz="1600" kern="1200">
                <a:solidFill>
                  <a:schemeClr val="tx1"/>
                </a:solidFill>
                <a:latin typeface="Verdana" pitchFamily="34" charset="0"/>
                <a:ea typeface="+mn-ea"/>
                <a:cs typeface="+mn-cs"/>
              </a:defRPr>
            </a:lvl2pPr>
            <a:lvl3pPr marL="914400" algn="l" rtl="0" fontAlgn="base">
              <a:spcBef>
                <a:spcPct val="0"/>
              </a:spcBef>
              <a:spcAft>
                <a:spcPct val="0"/>
              </a:spcAft>
              <a:defRPr sz="1600" kern="1200">
                <a:solidFill>
                  <a:schemeClr val="tx1"/>
                </a:solidFill>
                <a:latin typeface="Verdana" pitchFamily="34" charset="0"/>
                <a:ea typeface="+mn-ea"/>
                <a:cs typeface="+mn-cs"/>
              </a:defRPr>
            </a:lvl3pPr>
            <a:lvl4pPr marL="1371600" algn="l" rtl="0" fontAlgn="base">
              <a:spcBef>
                <a:spcPct val="0"/>
              </a:spcBef>
              <a:spcAft>
                <a:spcPct val="0"/>
              </a:spcAft>
              <a:defRPr sz="1600" kern="1200">
                <a:solidFill>
                  <a:schemeClr val="tx1"/>
                </a:solidFill>
                <a:latin typeface="Verdana" pitchFamily="34" charset="0"/>
                <a:ea typeface="+mn-ea"/>
                <a:cs typeface="+mn-cs"/>
              </a:defRPr>
            </a:lvl4pPr>
            <a:lvl5pPr marL="1828800" algn="l" rtl="0" fontAlgn="base">
              <a:spcBef>
                <a:spcPct val="0"/>
              </a:spcBef>
              <a:spcAft>
                <a:spcPct val="0"/>
              </a:spcAft>
              <a:defRPr sz="1600" kern="1200">
                <a:solidFill>
                  <a:schemeClr val="tx1"/>
                </a:solidFill>
                <a:latin typeface="Verdana" pitchFamily="34" charset="0"/>
                <a:ea typeface="+mn-ea"/>
                <a:cs typeface="+mn-cs"/>
              </a:defRPr>
            </a:lvl5pPr>
            <a:lvl6pPr marL="2286000" algn="l" defTabSz="914400" rtl="0" eaLnBrk="1" latinLnBrk="0" hangingPunct="1">
              <a:defRPr sz="1600" kern="1200">
                <a:solidFill>
                  <a:schemeClr val="tx1"/>
                </a:solidFill>
                <a:latin typeface="Verdana" pitchFamily="34" charset="0"/>
                <a:ea typeface="+mn-ea"/>
                <a:cs typeface="+mn-cs"/>
              </a:defRPr>
            </a:lvl6pPr>
            <a:lvl7pPr marL="2743200" algn="l" defTabSz="914400" rtl="0" eaLnBrk="1" latinLnBrk="0" hangingPunct="1">
              <a:defRPr sz="1600" kern="1200">
                <a:solidFill>
                  <a:schemeClr val="tx1"/>
                </a:solidFill>
                <a:latin typeface="Verdana" pitchFamily="34" charset="0"/>
                <a:ea typeface="+mn-ea"/>
                <a:cs typeface="+mn-cs"/>
              </a:defRPr>
            </a:lvl7pPr>
            <a:lvl8pPr marL="3200400" algn="l" defTabSz="914400" rtl="0" eaLnBrk="1" latinLnBrk="0" hangingPunct="1">
              <a:defRPr sz="1600" kern="1200">
                <a:solidFill>
                  <a:schemeClr val="tx1"/>
                </a:solidFill>
                <a:latin typeface="Verdana" pitchFamily="34" charset="0"/>
                <a:ea typeface="+mn-ea"/>
                <a:cs typeface="+mn-cs"/>
              </a:defRPr>
            </a:lvl8pPr>
            <a:lvl9pPr marL="3657600" algn="l" defTabSz="914400" rtl="0" eaLnBrk="1" latinLnBrk="0" hangingPunct="1">
              <a:defRPr sz="1600" kern="1200">
                <a:solidFill>
                  <a:schemeClr val="tx1"/>
                </a:solidFill>
                <a:latin typeface="Verdana" pitchFamily="34" charset="0"/>
                <a:ea typeface="+mn-ea"/>
                <a:cs typeface="+mn-cs"/>
              </a:defRPr>
            </a:lvl9pPr>
          </a:lstStyle>
          <a:p>
            <a:r>
              <a:rPr lang="en-US" sz="1000" dirty="0">
                <a:latin typeface="Arial" panose="020B0604020202020204" pitchFamily="34" charset="0"/>
                <a:cs typeface="Arial" panose="020B0604020202020204" pitchFamily="34" charset="0"/>
              </a:rPr>
              <a:t>Image: VDOT</a:t>
            </a:r>
          </a:p>
        </p:txBody>
      </p:sp>
    </p:spTree>
    <p:extLst>
      <p:ext uri="{BB962C8B-B14F-4D97-AF65-F5344CB8AC3E}">
        <p14:creationId xmlns:p14="http://schemas.microsoft.com/office/powerpoint/2010/main" val="383230939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Content Placeholder 1"/>
          <p:cNvSpPr>
            <a:spLocks noGrp="1"/>
          </p:cNvSpPr>
          <p:nvPr>
            <p:ph idx="1"/>
          </p:nvPr>
        </p:nvSpPr>
        <p:spPr>
          <a:xfrm>
            <a:off x="228600" y="1524000"/>
            <a:ext cx="5181600" cy="4267200"/>
          </a:xfrm>
        </p:spPr>
        <p:txBody>
          <a:bodyPr/>
          <a:lstStyle/>
          <a:p>
            <a:r>
              <a:rPr lang="en-US" dirty="0"/>
              <a:t>Positive Protection may be especially important for higher speed roadways such as freeways</a:t>
            </a:r>
          </a:p>
          <a:p>
            <a:pPr lvl="1"/>
            <a:r>
              <a:rPr lang="en-US" dirty="0"/>
              <a:t>Example: portable concrete barriers (anchored) should be used to separate opposing traffic flows on a freeway crossover</a:t>
            </a:r>
          </a:p>
        </p:txBody>
      </p:sp>
      <p:sp>
        <p:nvSpPr>
          <p:cNvPr id="3" name="Rectangle 2"/>
          <p:cNvSpPr txBox="1">
            <a:spLocks noChangeArrowheads="1"/>
          </p:cNvSpPr>
          <p:nvPr/>
        </p:nvSpPr>
        <p:spPr bwMode="auto">
          <a:xfrm>
            <a:off x="457200" y="1"/>
            <a:ext cx="8686800" cy="1219200"/>
          </a:xfrm>
          <a:prstGeom prst="rect">
            <a:avLst/>
          </a:prstGeom>
          <a:noFill/>
          <a:ln>
            <a:miter lim="800000"/>
            <a:headEnd/>
            <a:tailEnd/>
          </a:ln>
        </p:spPr>
        <p:txBody>
          <a:bodyPr anchor="ctr"/>
          <a:lstStyle/>
          <a:p>
            <a:pPr>
              <a:defRPr/>
            </a:pPr>
            <a:r>
              <a:rPr lang="en-US" sz="3200" b="1" kern="0" dirty="0">
                <a:solidFill>
                  <a:srgbClr val="008080"/>
                </a:solidFill>
                <a:latin typeface="Arial" panose="020B0604020202020204" pitchFamily="34" charset="0"/>
              </a:rPr>
              <a:t>13. Roadway Classification </a:t>
            </a:r>
          </a:p>
        </p:txBody>
      </p:sp>
      <p:pic>
        <p:nvPicPr>
          <p:cNvPr id="28674" name="Picture 2" descr="Cars on the highway with orange direction signs and heavy traffic"/>
          <p:cNvPicPr>
            <a:picLocks noChangeAspect="1" noChangeArrowheads="1"/>
          </p:cNvPicPr>
          <p:nvPr/>
        </p:nvPicPr>
        <p:blipFill>
          <a:blip r:embed="rId3" cstate="print"/>
          <a:srcRect/>
          <a:stretch>
            <a:fillRect/>
          </a:stretch>
        </p:blipFill>
        <p:spPr bwMode="auto">
          <a:xfrm>
            <a:off x="5791200" y="1700561"/>
            <a:ext cx="2362200" cy="4090639"/>
          </a:xfrm>
          <a:prstGeom prst="rect">
            <a:avLst/>
          </a:prstGeom>
          <a:noFill/>
          <a:ln w="9525">
            <a:noFill/>
            <a:miter lim="800000"/>
            <a:headEnd/>
            <a:tailEnd/>
          </a:ln>
        </p:spPr>
      </p:pic>
      <p:sp>
        <p:nvSpPr>
          <p:cNvPr id="4" name="TextBox 3">
            <a:extLst>
              <a:ext uri="{FF2B5EF4-FFF2-40B4-BE49-F238E27FC236}">
                <a16:creationId xmlns:a16="http://schemas.microsoft.com/office/drawing/2014/main" id="{0ACF620E-A26C-CD19-B72A-B803A39DA69F}"/>
              </a:ext>
            </a:extLst>
          </p:cNvPr>
          <p:cNvSpPr txBox="1"/>
          <p:nvPr/>
        </p:nvSpPr>
        <p:spPr>
          <a:xfrm>
            <a:off x="7239000" y="5791200"/>
            <a:ext cx="1027845" cy="246221"/>
          </a:xfrm>
          <a:prstGeom prst="rect">
            <a:avLst/>
          </a:prstGeom>
          <a:noFill/>
        </p:spPr>
        <p:txBody>
          <a:bodyPr wrap="none" rtlCol="0">
            <a:spAutoFit/>
          </a:bodyPr>
          <a:lstStyle>
            <a:defPPr>
              <a:defRPr lang="en-US"/>
            </a:defPPr>
            <a:lvl1pPr algn="l" rtl="0" fontAlgn="base">
              <a:spcBef>
                <a:spcPct val="0"/>
              </a:spcBef>
              <a:spcAft>
                <a:spcPct val="0"/>
              </a:spcAft>
              <a:defRPr sz="1600" kern="1200">
                <a:solidFill>
                  <a:schemeClr val="tx1"/>
                </a:solidFill>
                <a:latin typeface="Verdana" pitchFamily="34" charset="0"/>
                <a:ea typeface="+mn-ea"/>
                <a:cs typeface="+mn-cs"/>
              </a:defRPr>
            </a:lvl1pPr>
            <a:lvl2pPr marL="457200" algn="l" rtl="0" fontAlgn="base">
              <a:spcBef>
                <a:spcPct val="0"/>
              </a:spcBef>
              <a:spcAft>
                <a:spcPct val="0"/>
              </a:spcAft>
              <a:defRPr sz="1600" kern="1200">
                <a:solidFill>
                  <a:schemeClr val="tx1"/>
                </a:solidFill>
                <a:latin typeface="Verdana" pitchFamily="34" charset="0"/>
                <a:ea typeface="+mn-ea"/>
                <a:cs typeface="+mn-cs"/>
              </a:defRPr>
            </a:lvl2pPr>
            <a:lvl3pPr marL="914400" algn="l" rtl="0" fontAlgn="base">
              <a:spcBef>
                <a:spcPct val="0"/>
              </a:spcBef>
              <a:spcAft>
                <a:spcPct val="0"/>
              </a:spcAft>
              <a:defRPr sz="1600" kern="1200">
                <a:solidFill>
                  <a:schemeClr val="tx1"/>
                </a:solidFill>
                <a:latin typeface="Verdana" pitchFamily="34" charset="0"/>
                <a:ea typeface="+mn-ea"/>
                <a:cs typeface="+mn-cs"/>
              </a:defRPr>
            </a:lvl3pPr>
            <a:lvl4pPr marL="1371600" algn="l" rtl="0" fontAlgn="base">
              <a:spcBef>
                <a:spcPct val="0"/>
              </a:spcBef>
              <a:spcAft>
                <a:spcPct val="0"/>
              </a:spcAft>
              <a:defRPr sz="1600" kern="1200">
                <a:solidFill>
                  <a:schemeClr val="tx1"/>
                </a:solidFill>
                <a:latin typeface="Verdana" pitchFamily="34" charset="0"/>
                <a:ea typeface="+mn-ea"/>
                <a:cs typeface="+mn-cs"/>
              </a:defRPr>
            </a:lvl4pPr>
            <a:lvl5pPr marL="1828800" algn="l" rtl="0" fontAlgn="base">
              <a:spcBef>
                <a:spcPct val="0"/>
              </a:spcBef>
              <a:spcAft>
                <a:spcPct val="0"/>
              </a:spcAft>
              <a:defRPr sz="1600" kern="1200">
                <a:solidFill>
                  <a:schemeClr val="tx1"/>
                </a:solidFill>
                <a:latin typeface="Verdana" pitchFamily="34" charset="0"/>
                <a:ea typeface="+mn-ea"/>
                <a:cs typeface="+mn-cs"/>
              </a:defRPr>
            </a:lvl5pPr>
            <a:lvl6pPr marL="2286000" algn="l" defTabSz="914400" rtl="0" eaLnBrk="1" latinLnBrk="0" hangingPunct="1">
              <a:defRPr sz="1600" kern="1200">
                <a:solidFill>
                  <a:schemeClr val="tx1"/>
                </a:solidFill>
                <a:latin typeface="Verdana" pitchFamily="34" charset="0"/>
                <a:ea typeface="+mn-ea"/>
                <a:cs typeface="+mn-cs"/>
              </a:defRPr>
            </a:lvl6pPr>
            <a:lvl7pPr marL="2743200" algn="l" defTabSz="914400" rtl="0" eaLnBrk="1" latinLnBrk="0" hangingPunct="1">
              <a:defRPr sz="1600" kern="1200">
                <a:solidFill>
                  <a:schemeClr val="tx1"/>
                </a:solidFill>
                <a:latin typeface="Verdana" pitchFamily="34" charset="0"/>
                <a:ea typeface="+mn-ea"/>
                <a:cs typeface="+mn-cs"/>
              </a:defRPr>
            </a:lvl7pPr>
            <a:lvl8pPr marL="3200400" algn="l" defTabSz="914400" rtl="0" eaLnBrk="1" latinLnBrk="0" hangingPunct="1">
              <a:defRPr sz="1600" kern="1200">
                <a:solidFill>
                  <a:schemeClr val="tx1"/>
                </a:solidFill>
                <a:latin typeface="Verdana" pitchFamily="34" charset="0"/>
                <a:ea typeface="+mn-ea"/>
                <a:cs typeface="+mn-cs"/>
              </a:defRPr>
            </a:lvl8pPr>
            <a:lvl9pPr marL="3657600" algn="l" defTabSz="914400" rtl="0" eaLnBrk="1" latinLnBrk="0" hangingPunct="1">
              <a:defRPr sz="1600" kern="1200">
                <a:solidFill>
                  <a:schemeClr val="tx1"/>
                </a:solidFill>
                <a:latin typeface="Verdana" pitchFamily="34" charset="0"/>
                <a:ea typeface="+mn-ea"/>
                <a:cs typeface="+mn-cs"/>
              </a:defRPr>
            </a:lvl9pPr>
          </a:lstStyle>
          <a:p>
            <a:r>
              <a:rPr lang="en-US" sz="1000" dirty="0">
                <a:latin typeface="Arial" panose="020B0604020202020204" pitchFamily="34" charset="0"/>
                <a:cs typeface="Arial" panose="020B0604020202020204" pitchFamily="34" charset="0"/>
              </a:rPr>
              <a:t>Image: ATSSA</a:t>
            </a:r>
          </a:p>
        </p:txBody>
      </p:sp>
    </p:spTree>
    <p:extLst>
      <p:ext uri="{BB962C8B-B14F-4D97-AF65-F5344CB8AC3E}">
        <p14:creationId xmlns:p14="http://schemas.microsoft.com/office/powerpoint/2010/main" val="181374943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Content Placeholder 1"/>
          <p:cNvSpPr>
            <a:spLocks noGrp="1"/>
          </p:cNvSpPr>
          <p:nvPr>
            <p:ph idx="1"/>
          </p:nvPr>
        </p:nvSpPr>
        <p:spPr>
          <a:xfrm>
            <a:off x="381000" y="1676400"/>
            <a:ext cx="4191000" cy="4495800"/>
          </a:xfrm>
        </p:spPr>
        <p:txBody>
          <a:bodyPr/>
          <a:lstStyle/>
          <a:p>
            <a:r>
              <a:rPr lang="en-US" dirty="0"/>
              <a:t>Consider the cost of the positive protection devices relative to the project duration when determining need</a:t>
            </a:r>
          </a:p>
          <a:p>
            <a:r>
              <a:rPr lang="en-US" dirty="0"/>
              <a:t>Cost is a factor!</a:t>
            </a:r>
          </a:p>
        </p:txBody>
      </p:sp>
      <p:sp>
        <p:nvSpPr>
          <p:cNvPr id="3" name="Rectangle 2"/>
          <p:cNvSpPr txBox="1">
            <a:spLocks noChangeArrowheads="1"/>
          </p:cNvSpPr>
          <p:nvPr/>
        </p:nvSpPr>
        <p:spPr bwMode="auto">
          <a:xfrm>
            <a:off x="381000" y="228600"/>
            <a:ext cx="8763000" cy="1219199"/>
          </a:xfrm>
          <a:prstGeom prst="rect">
            <a:avLst/>
          </a:prstGeom>
          <a:noFill/>
          <a:ln>
            <a:miter lim="800000"/>
            <a:headEnd/>
            <a:tailEnd/>
          </a:ln>
        </p:spPr>
        <p:txBody>
          <a:bodyPr anchor="ctr"/>
          <a:lstStyle/>
          <a:p>
            <a:pPr>
              <a:defRPr/>
            </a:pPr>
            <a:r>
              <a:rPr lang="en-US" sz="3200" b="1" kern="0" dirty="0">
                <a:solidFill>
                  <a:srgbClr val="008080"/>
                </a:solidFill>
                <a:latin typeface="Arial" panose="020B0604020202020204" pitchFamily="34" charset="0"/>
              </a:rPr>
              <a:t>14. Impacts on Project Cost and Duration </a:t>
            </a:r>
          </a:p>
        </p:txBody>
      </p:sp>
      <p:pic>
        <p:nvPicPr>
          <p:cNvPr id="29698" name="Picture 2" descr="Portable concrete barrier with orange top panels protecting the roadside and traffic nearby"/>
          <p:cNvPicPr>
            <a:picLocks noChangeAspect="1" noChangeArrowheads="1"/>
          </p:cNvPicPr>
          <p:nvPr/>
        </p:nvPicPr>
        <p:blipFill>
          <a:blip r:embed="rId3" cstate="print"/>
          <a:srcRect l="30000" t="37778" r="45000" b="14444"/>
          <a:stretch>
            <a:fillRect/>
          </a:stretch>
        </p:blipFill>
        <p:spPr bwMode="auto">
          <a:xfrm>
            <a:off x="5181600" y="1299210"/>
            <a:ext cx="2971800" cy="4259580"/>
          </a:xfrm>
          <a:prstGeom prst="rect">
            <a:avLst/>
          </a:prstGeom>
          <a:noFill/>
        </p:spPr>
      </p:pic>
      <p:sp>
        <p:nvSpPr>
          <p:cNvPr id="4" name="TextBox 3">
            <a:extLst>
              <a:ext uri="{FF2B5EF4-FFF2-40B4-BE49-F238E27FC236}">
                <a16:creationId xmlns:a16="http://schemas.microsoft.com/office/drawing/2014/main" id="{577F6595-1DF8-1BDC-C5A9-99A59297EE33}"/>
              </a:ext>
            </a:extLst>
          </p:cNvPr>
          <p:cNvSpPr txBox="1"/>
          <p:nvPr/>
        </p:nvSpPr>
        <p:spPr>
          <a:xfrm>
            <a:off x="7239000" y="5544979"/>
            <a:ext cx="1027845" cy="246221"/>
          </a:xfrm>
          <a:prstGeom prst="rect">
            <a:avLst/>
          </a:prstGeom>
          <a:noFill/>
        </p:spPr>
        <p:txBody>
          <a:bodyPr wrap="none" rtlCol="0">
            <a:spAutoFit/>
          </a:bodyPr>
          <a:lstStyle>
            <a:defPPr>
              <a:defRPr lang="en-US"/>
            </a:defPPr>
            <a:lvl1pPr algn="l" rtl="0" fontAlgn="base">
              <a:spcBef>
                <a:spcPct val="0"/>
              </a:spcBef>
              <a:spcAft>
                <a:spcPct val="0"/>
              </a:spcAft>
              <a:defRPr sz="1600" kern="1200">
                <a:solidFill>
                  <a:schemeClr val="tx1"/>
                </a:solidFill>
                <a:latin typeface="Verdana" pitchFamily="34" charset="0"/>
                <a:ea typeface="+mn-ea"/>
                <a:cs typeface="+mn-cs"/>
              </a:defRPr>
            </a:lvl1pPr>
            <a:lvl2pPr marL="457200" algn="l" rtl="0" fontAlgn="base">
              <a:spcBef>
                <a:spcPct val="0"/>
              </a:spcBef>
              <a:spcAft>
                <a:spcPct val="0"/>
              </a:spcAft>
              <a:defRPr sz="1600" kern="1200">
                <a:solidFill>
                  <a:schemeClr val="tx1"/>
                </a:solidFill>
                <a:latin typeface="Verdana" pitchFamily="34" charset="0"/>
                <a:ea typeface="+mn-ea"/>
                <a:cs typeface="+mn-cs"/>
              </a:defRPr>
            </a:lvl2pPr>
            <a:lvl3pPr marL="914400" algn="l" rtl="0" fontAlgn="base">
              <a:spcBef>
                <a:spcPct val="0"/>
              </a:spcBef>
              <a:spcAft>
                <a:spcPct val="0"/>
              </a:spcAft>
              <a:defRPr sz="1600" kern="1200">
                <a:solidFill>
                  <a:schemeClr val="tx1"/>
                </a:solidFill>
                <a:latin typeface="Verdana" pitchFamily="34" charset="0"/>
                <a:ea typeface="+mn-ea"/>
                <a:cs typeface="+mn-cs"/>
              </a:defRPr>
            </a:lvl3pPr>
            <a:lvl4pPr marL="1371600" algn="l" rtl="0" fontAlgn="base">
              <a:spcBef>
                <a:spcPct val="0"/>
              </a:spcBef>
              <a:spcAft>
                <a:spcPct val="0"/>
              </a:spcAft>
              <a:defRPr sz="1600" kern="1200">
                <a:solidFill>
                  <a:schemeClr val="tx1"/>
                </a:solidFill>
                <a:latin typeface="Verdana" pitchFamily="34" charset="0"/>
                <a:ea typeface="+mn-ea"/>
                <a:cs typeface="+mn-cs"/>
              </a:defRPr>
            </a:lvl4pPr>
            <a:lvl5pPr marL="1828800" algn="l" rtl="0" fontAlgn="base">
              <a:spcBef>
                <a:spcPct val="0"/>
              </a:spcBef>
              <a:spcAft>
                <a:spcPct val="0"/>
              </a:spcAft>
              <a:defRPr sz="1600" kern="1200">
                <a:solidFill>
                  <a:schemeClr val="tx1"/>
                </a:solidFill>
                <a:latin typeface="Verdana" pitchFamily="34" charset="0"/>
                <a:ea typeface="+mn-ea"/>
                <a:cs typeface="+mn-cs"/>
              </a:defRPr>
            </a:lvl5pPr>
            <a:lvl6pPr marL="2286000" algn="l" defTabSz="914400" rtl="0" eaLnBrk="1" latinLnBrk="0" hangingPunct="1">
              <a:defRPr sz="1600" kern="1200">
                <a:solidFill>
                  <a:schemeClr val="tx1"/>
                </a:solidFill>
                <a:latin typeface="Verdana" pitchFamily="34" charset="0"/>
                <a:ea typeface="+mn-ea"/>
                <a:cs typeface="+mn-cs"/>
              </a:defRPr>
            </a:lvl6pPr>
            <a:lvl7pPr marL="2743200" algn="l" defTabSz="914400" rtl="0" eaLnBrk="1" latinLnBrk="0" hangingPunct="1">
              <a:defRPr sz="1600" kern="1200">
                <a:solidFill>
                  <a:schemeClr val="tx1"/>
                </a:solidFill>
                <a:latin typeface="Verdana" pitchFamily="34" charset="0"/>
                <a:ea typeface="+mn-ea"/>
                <a:cs typeface="+mn-cs"/>
              </a:defRPr>
            </a:lvl7pPr>
            <a:lvl8pPr marL="3200400" algn="l" defTabSz="914400" rtl="0" eaLnBrk="1" latinLnBrk="0" hangingPunct="1">
              <a:defRPr sz="1600" kern="1200">
                <a:solidFill>
                  <a:schemeClr val="tx1"/>
                </a:solidFill>
                <a:latin typeface="Verdana" pitchFamily="34" charset="0"/>
                <a:ea typeface="+mn-ea"/>
                <a:cs typeface="+mn-cs"/>
              </a:defRPr>
            </a:lvl8pPr>
            <a:lvl9pPr marL="3657600" algn="l" defTabSz="914400" rtl="0" eaLnBrk="1" latinLnBrk="0" hangingPunct="1">
              <a:defRPr sz="1600" kern="1200">
                <a:solidFill>
                  <a:schemeClr val="tx1"/>
                </a:solidFill>
                <a:latin typeface="Verdana" pitchFamily="34" charset="0"/>
                <a:ea typeface="+mn-ea"/>
                <a:cs typeface="+mn-cs"/>
              </a:defRPr>
            </a:lvl9pPr>
          </a:lstStyle>
          <a:p>
            <a:r>
              <a:rPr lang="en-US" sz="1000" dirty="0">
                <a:latin typeface="Arial" panose="020B0604020202020204" pitchFamily="34" charset="0"/>
                <a:cs typeface="Arial" panose="020B0604020202020204" pitchFamily="34" charset="0"/>
              </a:rPr>
              <a:t>Image: ATSSA</a:t>
            </a:r>
          </a:p>
        </p:txBody>
      </p:sp>
    </p:spTree>
    <p:extLst>
      <p:ext uri="{BB962C8B-B14F-4D97-AF65-F5344CB8AC3E}">
        <p14:creationId xmlns:p14="http://schemas.microsoft.com/office/powerpoint/2010/main" val="366575177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92132" y="1333500"/>
            <a:ext cx="5527668" cy="4495800"/>
          </a:xfrm>
        </p:spPr>
        <p:txBody>
          <a:bodyPr/>
          <a:lstStyle/>
          <a:p>
            <a:r>
              <a:rPr lang="en-US" dirty="0"/>
              <a:t>How does the cost of positive protection weigh against safety?</a:t>
            </a:r>
          </a:p>
          <a:p>
            <a:r>
              <a:rPr lang="en-US" dirty="0"/>
              <a:t>What would you consider?</a:t>
            </a:r>
          </a:p>
          <a:p>
            <a:pPr lvl="1"/>
            <a:r>
              <a:rPr lang="en-US" dirty="0"/>
              <a:t>Example: the added cost of concrete barrier for a short duration project?</a:t>
            </a:r>
          </a:p>
        </p:txBody>
      </p:sp>
      <p:sp>
        <p:nvSpPr>
          <p:cNvPr id="3" name="Rectangle 2"/>
          <p:cNvSpPr txBox="1">
            <a:spLocks noChangeArrowheads="1"/>
          </p:cNvSpPr>
          <p:nvPr/>
        </p:nvSpPr>
        <p:spPr bwMode="auto">
          <a:xfrm>
            <a:off x="457200" y="0"/>
            <a:ext cx="8686800" cy="1401763"/>
          </a:xfrm>
          <a:prstGeom prst="rect">
            <a:avLst/>
          </a:prstGeom>
          <a:noFill/>
          <a:ln>
            <a:miter lim="800000"/>
            <a:headEnd/>
            <a:tailEnd/>
          </a:ln>
        </p:spPr>
        <p:txBody>
          <a:bodyPr anchor="ctr"/>
          <a:lstStyle/>
          <a:p>
            <a:pPr>
              <a:defRPr/>
            </a:pPr>
            <a:r>
              <a:rPr lang="en-US" sz="3200" b="1" kern="0" dirty="0">
                <a:solidFill>
                  <a:srgbClr val="008080"/>
                </a:solidFill>
                <a:latin typeface="Arial" panose="020B0604020202020204" pitchFamily="34" charset="0"/>
              </a:rPr>
              <a:t>Discussion</a:t>
            </a:r>
          </a:p>
        </p:txBody>
      </p:sp>
    </p:spTree>
    <p:extLst>
      <p:ext uri="{BB962C8B-B14F-4D97-AF65-F5344CB8AC3E}">
        <p14:creationId xmlns:p14="http://schemas.microsoft.com/office/powerpoint/2010/main" val="423391215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5413" y="166482"/>
            <a:ext cx="8763000" cy="1325563"/>
          </a:xfrm>
        </p:spPr>
        <p:txBody>
          <a:bodyPr/>
          <a:lstStyle/>
          <a:p>
            <a:r>
              <a:rPr lang="en-US" sz="3200" dirty="0"/>
              <a:t>Module Recap</a:t>
            </a:r>
          </a:p>
        </p:txBody>
      </p:sp>
      <p:sp>
        <p:nvSpPr>
          <p:cNvPr id="3" name="Content Placeholder 2"/>
          <p:cNvSpPr>
            <a:spLocks noGrp="1"/>
          </p:cNvSpPr>
          <p:nvPr>
            <p:ph idx="1"/>
          </p:nvPr>
        </p:nvSpPr>
        <p:spPr>
          <a:xfrm>
            <a:off x="533400" y="1524000"/>
            <a:ext cx="8153400" cy="4267200"/>
          </a:xfrm>
        </p:spPr>
        <p:txBody>
          <a:bodyPr/>
          <a:lstStyle/>
          <a:p>
            <a:r>
              <a:rPr lang="en-US" dirty="0"/>
              <a:t>Name three factors that may determine the need for Positive Protection devices</a:t>
            </a:r>
          </a:p>
          <a:p>
            <a:r>
              <a:rPr lang="en-US" dirty="0"/>
              <a:t>Name two nighttime work considerations</a:t>
            </a:r>
          </a:p>
          <a:p>
            <a:r>
              <a:rPr lang="en-US" dirty="0"/>
              <a:t>How does speed affect the decision to use positive protection? </a:t>
            </a:r>
          </a:p>
          <a:p>
            <a:endParaRPr lang="en-US" dirty="0"/>
          </a:p>
          <a:p>
            <a:endParaRPr lang="en-US" dirty="0"/>
          </a:p>
        </p:txBody>
      </p:sp>
    </p:spTree>
    <p:extLst>
      <p:ext uri="{BB962C8B-B14F-4D97-AF65-F5344CB8AC3E}">
        <p14:creationId xmlns:p14="http://schemas.microsoft.com/office/powerpoint/2010/main" val="197365801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Title 1"/>
          <p:cNvSpPr>
            <a:spLocks noGrp="1"/>
          </p:cNvSpPr>
          <p:nvPr>
            <p:ph type="title"/>
          </p:nvPr>
        </p:nvSpPr>
        <p:spPr>
          <a:xfrm>
            <a:off x="457200" y="152400"/>
            <a:ext cx="8686800" cy="1417638"/>
          </a:xfrm>
        </p:spPr>
        <p:txBody>
          <a:bodyPr/>
          <a:lstStyle/>
          <a:p>
            <a:r>
              <a:rPr lang="en-US" sz="3200" dirty="0"/>
              <a:t>Questions</a:t>
            </a:r>
          </a:p>
        </p:txBody>
      </p:sp>
    </p:spTree>
    <p:extLst>
      <p:ext uri="{BB962C8B-B14F-4D97-AF65-F5344CB8AC3E}">
        <p14:creationId xmlns:p14="http://schemas.microsoft.com/office/powerpoint/2010/main" val="42775349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2194560"/>
            <a:ext cx="8305800" cy="3368040"/>
          </a:xfrm>
        </p:spPr>
        <p:txBody>
          <a:bodyPr/>
          <a:lstStyle/>
          <a:p>
            <a:pPr>
              <a:defRPr/>
            </a:pPr>
            <a:endParaRPr lang="en-US" dirty="0"/>
          </a:p>
          <a:p>
            <a:pPr marL="514350" indent="-514350">
              <a:spcBef>
                <a:spcPts val="0"/>
              </a:spcBef>
              <a:buFont typeface="+mj-lt"/>
              <a:buAutoNum type="arabicPeriod"/>
              <a:defRPr/>
            </a:pPr>
            <a:r>
              <a:rPr lang="en-US" dirty="0"/>
              <a:t>Project scope and duration </a:t>
            </a:r>
          </a:p>
          <a:p>
            <a:pPr marL="514350" indent="-514350">
              <a:spcBef>
                <a:spcPts val="0"/>
              </a:spcBef>
              <a:buFont typeface="+mj-lt"/>
              <a:buAutoNum type="arabicPeriod"/>
              <a:defRPr/>
            </a:pPr>
            <a:r>
              <a:rPr lang="en-US" dirty="0"/>
              <a:t>Anticipated traffic speeds through the work zone</a:t>
            </a:r>
          </a:p>
          <a:p>
            <a:pPr marL="514350" indent="-514350">
              <a:spcBef>
                <a:spcPts val="0"/>
              </a:spcBef>
              <a:buFont typeface="+mj-lt"/>
              <a:buAutoNum type="arabicPeriod"/>
              <a:defRPr/>
            </a:pPr>
            <a:r>
              <a:rPr lang="en-US" dirty="0"/>
              <a:t>Anticipated traffic volume</a:t>
            </a:r>
          </a:p>
          <a:p>
            <a:pPr marL="514350" indent="-514350">
              <a:buFont typeface="+mj-lt"/>
              <a:buAutoNum type="arabicPeriod"/>
              <a:defRPr/>
            </a:pPr>
            <a:r>
              <a:rPr lang="en-US" dirty="0"/>
              <a:t>Vehicle mix</a:t>
            </a:r>
          </a:p>
          <a:p>
            <a:pPr marL="514350" indent="-514350">
              <a:buFont typeface="+mj-lt"/>
              <a:buAutoNum type="arabicPeriod"/>
              <a:defRPr/>
            </a:pPr>
            <a:r>
              <a:rPr lang="en-US" dirty="0"/>
              <a:t>Type of work (as related to worker exposure and crash risks)</a:t>
            </a:r>
          </a:p>
        </p:txBody>
      </p:sp>
      <p:sp>
        <p:nvSpPr>
          <p:cNvPr id="3" name="Rectangle 2"/>
          <p:cNvSpPr txBox="1">
            <a:spLocks noChangeArrowheads="1"/>
          </p:cNvSpPr>
          <p:nvPr/>
        </p:nvSpPr>
        <p:spPr bwMode="auto">
          <a:xfrm>
            <a:off x="381000" y="838200"/>
            <a:ext cx="7772400" cy="685801"/>
          </a:xfrm>
          <a:prstGeom prst="rect">
            <a:avLst/>
          </a:prstGeom>
          <a:noFill/>
          <a:ln>
            <a:miter lim="800000"/>
            <a:headEnd/>
            <a:tailEnd/>
          </a:ln>
        </p:spPr>
        <p:txBody>
          <a:bodyPr anchor="ctr"/>
          <a:lstStyle/>
          <a:p>
            <a:pPr>
              <a:defRPr/>
            </a:pPr>
            <a:r>
              <a:rPr lang="en-US" sz="3200" b="1" kern="0" dirty="0">
                <a:solidFill>
                  <a:srgbClr val="008080"/>
                </a:solidFill>
                <a:latin typeface="Arial" panose="020B0604020202020204" pitchFamily="34" charset="0"/>
              </a:rPr>
              <a:t>What Should be Considered When Assessing Worker Exposure Strategies?</a:t>
            </a:r>
          </a:p>
        </p:txBody>
      </p:sp>
    </p:spTree>
    <p:extLst>
      <p:ext uri="{BB962C8B-B14F-4D97-AF65-F5344CB8AC3E}">
        <p14:creationId xmlns:p14="http://schemas.microsoft.com/office/powerpoint/2010/main" val="37487360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00200"/>
            <a:ext cx="8534400" cy="5638800"/>
          </a:xfrm>
        </p:spPr>
        <p:txBody>
          <a:bodyPr/>
          <a:lstStyle/>
          <a:p>
            <a:pPr>
              <a:defRPr/>
            </a:pPr>
            <a:endParaRPr lang="en-US" dirty="0"/>
          </a:p>
          <a:p>
            <a:pPr marL="514350" indent="-514350">
              <a:buFont typeface="+mj-lt"/>
              <a:buAutoNum type="arabicPeriod" startAt="6"/>
              <a:defRPr/>
            </a:pPr>
            <a:r>
              <a:rPr lang="en-US" dirty="0"/>
              <a:t>Distance between traffic and workers, and extent of worker exposure</a:t>
            </a:r>
          </a:p>
          <a:p>
            <a:pPr marL="514350" indent="-514350">
              <a:buFont typeface="+mj-lt"/>
              <a:buAutoNum type="arabicPeriod" startAt="6"/>
              <a:defRPr/>
            </a:pPr>
            <a:r>
              <a:rPr lang="en-US" dirty="0"/>
              <a:t>Limited escape paths</a:t>
            </a:r>
          </a:p>
          <a:p>
            <a:pPr marL="514350" indent="-514350">
              <a:buFont typeface="+mj-lt"/>
              <a:buAutoNum type="arabicPeriod" startAt="6"/>
              <a:defRPr/>
            </a:pPr>
            <a:r>
              <a:rPr lang="en-US" dirty="0"/>
              <a:t>Time of day</a:t>
            </a:r>
          </a:p>
          <a:p>
            <a:pPr marL="514350" indent="-514350">
              <a:buFont typeface="+mj-lt"/>
              <a:buAutoNum type="arabicPeriod" startAt="6"/>
              <a:defRPr/>
            </a:pPr>
            <a:r>
              <a:rPr lang="en-US" dirty="0"/>
              <a:t>Consequences to road users resulting from roadway departure</a:t>
            </a:r>
          </a:p>
          <a:p>
            <a:pPr marL="514350" indent="-514350">
              <a:buFont typeface="+mj-lt"/>
              <a:buAutoNum type="arabicPeriod" startAt="6"/>
              <a:defRPr/>
            </a:pPr>
            <a:r>
              <a:rPr lang="en-US" dirty="0"/>
              <a:t>Potential hazard to workers and road users presented by the device itself and during device             		placement and removal</a:t>
            </a:r>
          </a:p>
          <a:p>
            <a:pPr>
              <a:defRPr/>
            </a:pPr>
            <a:endParaRPr lang="en-US" dirty="0"/>
          </a:p>
        </p:txBody>
      </p:sp>
      <p:sp>
        <p:nvSpPr>
          <p:cNvPr id="3" name="Rectangle 2"/>
          <p:cNvSpPr txBox="1">
            <a:spLocks noChangeArrowheads="1"/>
          </p:cNvSpPr>
          <p:nvPr/>
        </p:nvSpPr>
        <p:spPr bwMode="auto">
          <a:xfrm>
            <a:off x="457200" y="533400"/>
            <a:ext cx="8534400" cy="1219200"/>
          </a:xfrm>
          <a:prstGeom prst="rect">
            <a:avLst/>
          </a:prstGeom>
          <a:noFill/>
          <a:ln>
            <a:miter lim="800000"/>
            <a:headEnd/>
            <a:tailEnd/>
          </a:ln>
        </p:spPr>
        <p:txBody>
          <a:bodyPr anchor="ctr"/>
          <a:lstStyle/>
          <a:p>
            <a:pPr>
              <a:defRPr/>
            </a:pPr>
            <a:r>
              <a:rPr lang="en-US" sz="3200" b="1" kern="0" dirty="0">
                <a:solidFill>
                  <a:srgbClr val="008080"/>
                </a:solidFill>
                <a:latin typeface="Arial" panose="020B0604020202020204" pitchFamily="34" charset="0"/>
              </a:rPr>
              <a:t>What Should be Considered When Determining the Need for a Positive Protection Device?</a:t>
            </a:r>
          </a:p>
        </p:txBody>
      </p:sp>
    </p:spTree>
    <p:extLst>
      <p:ext uri="{BB962C8B-B14F-4D97-AF65-F5344CB8AC3E}">
        <p14:creationId xmlns:p14="http://schemas.microsoft.com/office/powerpoint/2010/main" val="17689517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95300" y="1333500"/>
            <a:ext cx="8153400" cy="3733800"/>
          </a:xfrm>
        </p:spPr>
        <p:txBody>
          <a:bodyPr/>
          <a:lstStyle/>
          <a:p>
            <a:pPr>
              <a:defRPr/>
            </a:pPr>
            <a:endParaRPr lang="en-US" dirty="0"/>
          </a:p>
          <a:p>
            <a:pPr marL="514350" indent="-514350">
              <a:buFont typeface="+mj-lt"/>
              <a:buAutoNum type="arabicPeriod" startAt="11"/>
              <a:defRPr/>
            </a:pPr>
            <a:r>
              <a:rPr lang="en-US" dirty="0"/>
              <a:t>Geometrics and/or work area restrictions that may increase crash risk</a:t>
            </a:r>
          </a:p>
          <a:p>
            <a:pPr marL="514350" indent="-514350">
              <a:buFont typeface="+mj-lt"/>
              <a:buAutoNum type="arabicPeriod" startAt="11"/>
              <a:defRPr/>
            </a:pPr>
            <a:r>
              <a:rPr lang="en-US" dirty="0"/>
              <a:t>Access to/from work space</a:t>
            </a:r>
          </a:p>
          <a:p>
            <a:pPr marL="514350" indent="-514350">
              <a:buFont typeface="+mj-lt"/>
              <a:buAutoNum type="arabicPeriod" startAt="11"/>
              <a:defRPr/>
            </a:pPr>
            <a:r>
              <a:rPr lang="en-US" dirty="0"/>
              <a:t>Roadway classification</a:t>
            </a:r>
          </a:p>
          <a:p>
            <a:pPr marL="514350" indent="-514350">
              <a:buFont typeface="+mj-lt"/>
              <a:buAutoNum type="arabicPeriod" startAt="11"/>
              <a:defRPr/>
            </a:pPr>
            <a:r>
              <a:rPr lang="en-US" dirty="0"/>
              <a:t>Impacts on project cost and duration</a:t>
            </a:r>
          </a:p>
        </p:txBody>
      </p:sp>
      <p:sp>
        <p:nvSpPr>
          <p:cNvPr id="4" name="Title 1"/>
          <p:cNvSpPr txBox="1">
            <a:spLocks/>
          </p:cNvSpPr>
          <p:nvPr/>
        </p:nvSpPr>
        <p:spPr bwMode="auto">
          <a:xfrm>
            <a:off x="1447800" y="4724400"/>
            <a:ext cx="6858000" cy="990600"/>
          </a:xfrm>
          <a:prstGeom prst="rect">
            <a:avLst/>
          </a:prstGeom>
          <a:solidFill>
            <a:schemeClr val="bg1"/>
          </a:solidFill>
          <a:ln w="9525">
            <a:solidFill>
              <a:srgbClr val="C00000"/>
            </a:solidFill>
            <a:miter lim="800000"/>
            <a:headEnd/>
            <a:tailEnd/>
          </a:ln>
          <a:effectLst>
            <a:outerShdw dist="28398" dir="3806097" algn="ctr" rotWithShape="0">
              <a:schemeClr val="tx2"/>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200" b="1" u="none" strike="noStrike" kern="0" cap="none" spc="0" normalizeH="0" baseline="0" noProof="0" dirty="0">
                <a:ln>
                  <a:noFill/>
                </a:ln>
                <a:effectLst/>
                <a:uLnTx/>
                <a:uFillTx/>
                <a:latin typeface="Arial" panose="020B0604020202020204" pitchFamily="34" charset="0"/>
                <a:ea typeface="+mj-ea"/>
                <a:cs typeface="+mj-cs"/>
              </a:rPr>
              <a:t>Let’s</a:t>
            </a:r>
            <a:r>
              <a:rPr kumimoji="0" lang="en-US" sz="3200" b="1" u="none" strike="noStrike" kern="0" cap="none" spc="0" normalizeH="0" noProof="0" dirty="0">
                <a:ln>
                  <a:noFill/>
                </a:ln>
                <a:effectLst/>
                <a:uLnTx/>
                <a:uFillTx/>
                <a:latin typeface="Arial" panose="020B0604020202020204" pitchFamily="34" charset="0"/>
                <a:ea typeface="+mj-ea"/>
                <a:cs typeface="+mj-cs"/>
              </a:rPr>
              <a:t> discuss these factors!</a:t>
            </a:r>
            <a:endParaRPr kumimoji="0" lang="en-US" sz="3200" b="1" u="none" strike="noStrike" kern="0" cap="none" spc="0" normalizeH="0" baseline="0" noProof="0" dirty="0">
              <a:ln>
                <a:noFill/>
              </a:ln>
              <a:effectLst/>
              <a:uLnTx/>
              <a:uFillTx/>
              <a:latin typeface="Arial" panose="020B0604020202020204" pitchFamily="34" charset="0"/>
              <a:ea typeface="+mj-ea"/>
              <a:cs typeface="+mj-cs"/>
            </a:endParaRPr>
          </a:p>
        </p:txBody>
      </p:sp>
      <p:sp>
        <p:nvSpPr>
          <p:cNvPr id="5" name="Rectangle 2">
            <a:extLst>
              <a:ext uri="{FF2B5EF4-FFF2-40B4-BE49-F238E27FC236}">
                <a16:creationId xmlns:a16="http://schemas.microsoft.com/office/drawing/2014/main" id="{E3C5A038-8990-4F84-BDCC-6EFDAD33E2C9}"/>
              </a:ext>
            </a:extLst>
          </p:cNvPr>
          <p:cNvSpPr txBox="1">
            <a:spLocks noChangeArrowheads="1"/>
          </p:cNvSpPr>
          <p:nvPr/>
        </p:nvSpPr>
        <p:spPr bwMode="auto">
          <a:xfrm>
            <a:off x="381000" y="304800"/>
            <a:ext cx="8763000" cy="1219200"/>
          </a:xfrm>
          <a:prstGeom prst="rect">
            <a:avLst/>
          </a:prstGeom>
          <a:noFill/>
          <a:ln>
            <a:miter lim="800000"/>
            <a:headEnd/>
            <a:tailEnd/>
          </a:ln>
        </p:spPr>
        <p:txBody>
          <a:bodyPr anchor="ctr"/>
          <a:lstStyle/>
          <a:p>
            <a:pPr>
              <a:defRPr/>
            </a:pPr>
            <a:r>
              <a:rPr lang="en-US" sz="3200" b="1" kern="0" dirty="0">
                <a:solidFill>
                  <a:srgbClr val="008080"/>
                </a:solidFill>
                <a:latin typeface="Arial" panose="020B0604020202020204" pitchFamily="34" charset="0"/>
              </a:rPr>
              <a:t>What Should be Considered When Determining the Need for a Positive Protection Device?</a:t>
            </a:r>
          </a:p>
        </p:txBody>
      </p:sp>
    </p:spTree>
    <p:extLst>
      <p:ext uri="{BB962C8B-B14F-4D97-AF65-F5344CB8AC3E}">
        <p14:creationId xmlns:p14="http://schemas.microsoft.com/office/powerpoint/2010/main" val="1131857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Content Placeholder 1"/>
          <p:cNvSpPr>
            <a:spLocks noGrp="1"/>
          </p:cNvSpPr>
          <p:nvPr>
            <p:ph idx="1"/>
          </p:nvPr>
        </p:nvSpPr>
        <p:spPr>
          <a:xfrm>
            <a:off x="685800" y="1828800"/>
            <a:ext cx="8153400" cy="1752600"/>
          </a:xfrm>
        </p:spPr>
        <p:txBody>
          <a:bodyPr/>
          <a:lstStyle/>
          <a:p>
            <a:r>
              <a:rPr lang="en-US" dirty="0"/>
              <a:t>Positive Protection more cost-effective on long term projects</a:t>
            </a:r>
          </a:p>
          <a:p>
            <a:pPr lvl="1"/>
            <a:r>
              <a:rPr lang="en-US" dirty="0"/>
              <a:t>e.g., More than three days (MUTCD)</a:t>
            </a:r>
          </a:p>
        </p:txBody>
      </p:sp>
      <p:sp>
        <p:nvSpPr>
          <p:cNvPr id="3" name="Rectangle 2"/>
          <p:cNvSpPr txBox="1">
            <a:spLocks noChangeArrowheads="1"/>
          </p:cNvSpPr>
          <p:nvPr/>
        </p:nvSpPr>
        <p:spPr bwMode="auto">
          <a:xfrm>
            <a:off x="1981200" y="206515"/>
            <a:ext cx="7135761" cy="1295400"/>
          </a:xfrm>
          <a:prstGeom prst="rect">
            <a:avLst/>
          </a:prstGeom>
          <a:noFill/>
          <a:ln>
            <a:miter lim="800000"/>
            <a:headEnd/>
            <a:tailEnd/>
          </a:ln>
        </p:spPr>
        <p:txBody>
          <a:bodyPr anchor="ctr"/>
          <a:lstStyle/>
          <a:p>
            <a:pPr>
              <a:defRPr/>
            </a:pPr>
            <a:r>
              <a:rPr lang="en-US" sz="3200" b="1" kern="0" dirty="0">
                <a:solidFill>
                  <a:srgbClr val="008080"/>
                </a:solidFill>
                <a:latin typeface="Arial" panose="020B0604020202020204" pitchFamily="34" charset="0"/>
              </a:rPr>
              <a:t>1. Project Scope and Duration </a:t>
            </a:r>
          </a:p>
        </p:txBody>
      </p:sp>
      <p:sp>
        <p:nvSpPr>
          <p:cNvPr id="114692" name="Rectangle 4"/>
          <p:cNvSpPr>
            <a:spLocks noChangeArrowheads="1"/>
          </p:cNvSpPr>
          <p:nvPr/>
        </p:nvSpPr>
        <p:spPr bwMode="auto">
          <a:xfrm>
            <a:off x="538316" y="3908285"/>
            <a:ext cx="8072284" cy="1384995"/>
          </a:xfrm>
          <a:prstGeom prst="rect">
            <a:avLst/>
          </a:prstGeom>
          <a:solidFill>
            <a:schemeClr val="bg1"/>
          </a:solidFill>
          <a:ln w="57150">
            <a:solidFill>
              <a:srgbClr val="C00000"/>
            </a:solidFill>
            <a:miter lim="800000"/>
            <a:headEnd/>
            <a:tailEnd/>
          </a:ln>
        </p:spPr>
        <p:txBody>
          <a:bodyPr wrap="square">
            <a:spAutoFit/>
          </a:bodyPr>
          <a:lstStyle/>
          <a:p>
            <a:pPr algn="ctr"/>
            <a:r>
              <a:rPr lang="en-US" sz="2800" dirty="0">
                <a:latin typeface="Arial" panose="020B0604020202020204" pitchFamily="34" charset="0"/>
              </a:rPr>
              <a:t>A relatively long section of portable concrete barrier may not be feasible for a project duration shorter than the time it takes to install the barrier</a:t>
            </a:r>
          </a:p>
        </p:txBody>
      </p:sp>
      <p:sp>
        <p:nvSpPr>
          <p:cNvPr id="5" name="TextBox 4"/>
          <p:cNvSpPr txBox="1"/>
          <p:nvPr/>
        </p:nvSpPr>
        <p:spPr>
          <a:xfrm>
            <a:off x="533400" y="500272"/>
            <a:ext cx="1143000" cy="707886"/>
          </a:xfrm>
          <a:prstGeom prst="rect">
            <a:avLst/>
          </a:prstGeom>
          <a:noFill/>
          <a:ln w="57150">
            <a:solidFill>
              <a:srgbClr val="C00000"/>
            </a:solidFill>
          </a:ln>
        </p:spPr>
        <p:txBody>
          <a:bodyPr wrap="square" rtlCol="0">
            <a:spAutoFit/>
          </a:bodyPr>
          <a:lstStyle/>
          <a:p>
            <a:pPr algn="ctr"/>
            <a:r>
              <a:rPr lang="en-US" sz="4000" b="1" dirty="0">
                <a:latin typeface="Arial" panose="020B0604020202020204" pitchFamily="34" charset="0"/>
              </a:rPr>
              <a:t>115</a:t>
            </a:r>
          </a:p>
        </p:txBody>
      </p:sp>
    </p:spTree>
    <p:extLst>
      <p:ext uri="{BB962C8B-B14F-4D97-AF65-F5344CB8AC3E}">
        <p14:creationId xmlns:p14="http://schemas.microsoft.com/office/powerpoint/2010/main" val="3088949552"/>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F1D8726CCB35046823CD2208737B298" ma:contentTypeVersion="17" ma:contentTypeDescription="Create a new document." ma:contentTypeScope="" ma:versionID="a1dfcc3812e8eda223e4bbc003fc5805">
  <xsd:schema xmlns:xsd="http://www.w3.org/2001/XMLSchema" xmlns:xs="http://www.w3.org/2001/XMLSchema" xmlns:p="http://schemas.microsoft.com/office/2006/metadata/properties" xmlns:ns2="f5270e54-c8a0-4b22-84cc-0e31eb95d21e" xmlns:ns3="32c1465c-eec5-42df-ba25-e7b3dc5efb78" targetNamespace="http://schemas.microsoft.com/office/2006/metadata/properties" ma:root="true" ma:fieldsID="ea3ce69e8d0753bef4c975463d142391" ns2:_="" ns3:_="">
    <xsd:import namespace="f5270e54-c8a0-4b22-84cc-0e31eb95d21e"/>
    <xsd:import namespace="32c1465c-eec5-42df-ba25-e7b3dc5efb7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5270e54-c8a0-4b22-84cc-0e31eb95d21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a752f70-6a13-4c50-9a09-ea54223a0fa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2c1465c-eec5-42df-ba25-e7b3dc5efb78"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5f90fc8-047a-47db-90e2-1028f76883af}" ma:internalName="TaxCatchAll" ma:showField="CatchAllData" ma:web="32c1465c-eec5-42df-ba25-e7b3dc5efb7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5270e54-c8a0-4b22-84cc-0e31eb95d21e">
      <Terms xmlns="http://schemas.microsoft.com/office/infopath/2007/PartnerControls"/>
    </lcf76f155ced4ddcb4097134ff3c332f>
    <TaxCatchAll xmlns="32c1465c-eec5-42df-ba25-e7b3dc5efb78" xsi:nil="true"/>
  </documentManagement>
</p:properties>
</file>

<file path=customXml/itemProps1.xml><?xml version="1.0" encoding="utf-8"?>
<ds:datastoreItem xmlns:ds="http://schemas.openxmlformats.org/officeDocument/2006/customXml" ds:itemID="{9CEEFDF4-E3F4-401D-B68A-4DA71DEF991D}"/>
</file>

<file path=customXml/itemProps2.xml><?xml version="1.0" encoding="utf-8"?>
<ds:datastoreItem xmlns:ds="http://schemas.openxmlformats.org/officeDocument/2006/customXml" ds:itemID="{BB8F4059-3CDE-45D6-8EF2-F9442323F5C2}"/>
</file>

<file path=customXml/itemProps3.xml><?xml version="1.0" encoding="utf-8"?>
<ds:datastoreItem xmlns:ds="http://schemas.openxmlformats.org/officeDocument/2006/customXml" ds:itemID="{1BF091B1-2E12-4B0E-8BD0-E9F825A450C5}"/>
</file>

<file path=docProps/app.xml><?xml version="1.0" encoding="utf-8"?>
<Properties xmlns="http://schemas.openxmlformats.org/officeDocument/2006/extended-properties" xmlns:vt="http://schemas.openxmlformats.org/officeDocument/2006/docPropsVTypes">
  <TotalTime>17698</TotalTime>
  <Words>9207</Words>
  <Application>Microsoft Office PowerPoint</Application>
  <PresentationFormat>On-screen Show (4:3)</PresentationFormat>
  <Paragraphs>673</Paragraphs>
  <Slides>58</Slides>
  <Notes>56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58</vt:i4>
      </vt:variant>
    </vt:vector>
  </HeadingPairs>
  <TitlesOfParts>
    <vt:vector size="63" baseType="lpstr">
      <vt:lpstr>Arial</vt:lpstr>
      <vt:lpstr>Calibri</vt:lpstr>
      <vt:lpstr>Verdana</vt:lpstr>
      <vt:lpstr>Wingdings</vt:lpstr>
      <vt:lpstr>Default Design</vt:lpstr>
      <vt:lpstr>2. Characteristics and Factors </vt:lpstr>
      <vt:lpstr>Module Objectives</vt:lpstr>
      <vt:lpstr>PowerPoint Presentation</vt:lpstr>
      <vt:lpstr>DISCUSSION</vt:lpstr>
      <vt:lpstr>Design Considerations for Positive Protection Devices</vt:lpstr>
      <vt:lpstr>PowerPoint Presentation</vt:lpstr>
      <vt:lpstr>PowerPoint Presentation</vt:lpstr>
      <vt:lpstr>PowerPoint Presentation</vt:lpstr>
      <vt:lpstr>PowerPoint Presentation</vt:lpstr>
      <vt:lpstr>Work Duration</vt:lpstr>
      <vt:lpstr>1. Long-Term Stationary </vt:lpstr>
      <vt:lpstr>MUTCD Guidance Regarding Long-Term Projects:</vt:lpstr>
      <vt:lpstr>PowerPoint Presentation</vt:lpstr>
      <vt:lpstr>PowerPoint Presentation</vt:lpstr>
      <vt:lpstr>2. Intermediate-Term Stationary </vt:lpstr>
      <vt:lpstr>3. Short-Term Stationary</vt:lpstr>
      <vt:lpstr>PowerPoint Presentation</vt:lpstr>
      <vt:lpstr>4. Short Duration</vt:lpstr>
      <vt:lpstr>5. Mobile</vt:lpstr>
      <vt:lpstr>PowerPoint Presentation</vt:lpstr>
      <vt:lpstr>High Anticipated Operating Speed</vt:lpstr>
      <vt:lpstr>Lower the Posted Speed Only if There is a Good Reason!</vt:lpstr>
      <vt:lpstr>Probability of Pedestrian Dying as a Function of the Speed of Impacting Vehicle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Workers Close to Travel Lanes</vt:lpstr>
      <vt:lpstr>PowerPoint Presentation</vt:lpstr>
      <vt:lpstr>Limited Escape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Above-Ground Hazards</vt:lpstr>
      <vt:lpstr>PowerPoint Presentation</vt:lpstr>
      <vt:lpstr>PowerPoint Presentation</vt:lpstr>
      <vt:lpstr>PowerPoint Presentation</vt:lpstr>
      <vt:lpstr>PowerPoint Presentation</vt:lpstr>
      <vt:lpstr>Consider Temporary Acceleration Lanes</vt:lpstr>
      <vt:lpstr>VDOT Construction Access Techniques</vt:lpstr>
      <vt:lpstr>PowerPoint Presentation</vt:lpstr>
      <vt:lpstr>PowerPoint Presentation</vt:lpstr>
      <vt:lpstr>PowerPoint Presentation</vt:lpstr>
      <vt:lpstr>PowerPoint Presentation</vt:lpstr>
      <vt:lpstr>Module Recap</vt:lpstr>
      <vt:lpstr>Questions</vt:lpstr>
    </vt:vector>
  </TitlesOfParts>
  <Company>HOME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Traffic Control Technician Course</dc:title>
  <dc:subject>File 1 of 3</dc:subject>
  <dc:creator>Juan M Morales, P.E</dc:creator>
  <dc:description>JM Morales &amp; Associates, 407-674-7007, www.jmmassoc.com</dc:description>
  <cp:lastModifiedBy>Tim Luttrell</cp:lastModifiedBy>
  <cp:revision>683</cp:revision>
  <dcterms:created xsi:type="dcterms:W3CDTF">2003-08-18T20:36:41Z</dcterms:created>
  <dcterms:modified xsi:type="dcterms:W3CDTF">2025-04-09T13:32:44Z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0x0101000F1D8726CCB35046823CD2208737B298</vt:lpwstr>
  </property>
</Properties>
</file>